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7" r:id="rId2"/>
    <p:sldId id="258" r:id="rId3"/>
    <p:sldId id="260" r:id="rId4"/>
    <p:sldId id="262" r:id="rId5"/>
    <p:sldId id="263" r:id="rId6"/>
  </p:sldIdLst>
  <p:sldSz cx="12192000" cy="6858000"/>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FFFF"/>
    <a:srgbClr val="0033CC"/>
    <a:srgbClr val="3333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autoAdjust="0"/>
    <p:restoredTop sz="94660"/>
  </p:normalViewPr>
  <p:slideViewPr>
    <p:cSldViewPr snapToGrid="0">
      <p:cViewPr>
        <p:scale>
          <a:sx n="125" d="100"/>
          <a:sy n="125" d="100"/>
        </p:scale>
        <p:origin x="-30" y="138"/>
      </p:cViewPr>
      <p:guideLst>
        <p:guide orient="horz" pos="2160"/>
        <p:guide pos="3840"/>
      </p:guideLst>
    </p:cSldViewPr>
  </p:slideViewPr>
  <p:notesTextViewPr>
    <p:cViewPr>
      <p:scale>
        <a:sx n="1" d="1"/>
        <a:sy n="1" d="1"/>
      </p:scale>
      <p:origin x="0" y="0"/>
    </p:cViewPr>
  </p:notesTextViewPr>
  <p:notesViewPr>
    <p:cSldViewPr snapToGrid="0">
      <p:cViewPr>
        <p:scale>
          <a:sx n="125" d="100"/>
          <a:sy n="125" d="100"/>
        </p:scale>
        <p:origin x="-3036" y="210"/>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9E22986-DA67-45AB-ADE3-8930F2A645CC}" type="datetimeFigureOut">
              <a:rPr lang="es-ES" smtClean="0"/>
              <a:pPr/>
              <a:t>20/02/2024</a:t>
            </a:fld>
            <a:endParaRPr lang="es-ES"/>
          </a:p>
        </p:txBody>
      </p:sp>
      <p:sp>
        <p:nvSpPr>
          <p:cNvPr id="4" name="3 Marcador de imagen de diapositiva"/>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85F26CE-8522-415D-A736-918901CBA5AB}"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Buenos días a todos,</a:t>
            </a:r>
          </a:p>
          <a:p>
            <a:endParaRPr lang="es-ES" dirty="0" smtClean="0"/>
          </a:p>
          <a:p>
            <a:r>
              <a:rPr lang="es-ES" dirty="0" smtClean="0"/>
              <a:t>Mi nombre es Xabier Ayerra y pertenezco a la empresa Electrolumen.</a:t>
            </a:r>
          </a:p>
          <a:p>
            <a:endParaRPr lang="es-ES" dirty="0" smtClean="0"/>
          </a:p>
          <a:p>
            <a:r>
              <a:rPr lang="es-ES" dirty="0" smtClean="0"/>
              <a:t>Electrolumen para el que no nos conozca es una empresa navarra que se dedica a proporcionar servicios electrotécnicos para la industria, englobando la mayoría de ellos en servicios de electricidad, automatización y electrónica.</a:t>
            </a:r>
            <a:endParaRPr lang="es-ES" dirty="0"/>
          </a:p>
        </p:txBody>
      </p:sp>
      <p:sp>
        <p:nvSpPr>
          <p:cNvPr id="4" name="3 Marcador de número de diapositiva"/>
          <p:cNvSpPr>
            <a:spLocks noGrp="1"/>
          </p:cNvSpPr>
          <p:nvPr>
            <p:ph type="sldNum" sz="quarter" idx="10"/>
          </p:nvPr>
        </p:nvSpPr>
        <p:spPr/>
        <p:txBody>
          <a:bodyPr/>
          <a:lstStyle/>
          <a:p>
            <a:fld id="{B85F26CE-8522-415D-A736-918901CBA5AB}" type="slidenum">
              <a:rPr lang="es-ES" smtClean="0"/>
              <a:pPr/>
              <a:t>1</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Así como un resumen general de nosotros y por no quitarle más tiempo a lo importante de la presentación decir que:</a:t>
            </a:r>
          </a:p>
          <a:p>
            <a:endParaRPr lang="es-ES" dirty="0" smtClean="0"/>
          </a:p>
          <a:p>
            <a:pPr>
              <a:buFontTx/>
              <a:buChar char="-"/>
            </a:pPr>
            <a:r>
              <a:rPr lang="es-ES" dirty="0" smtClean="0"/>
              <a:t>Somos una empresa con 40 años de experiencia, y contamos con un equipo humano de 96 trabajadores de los cuales el 25 son universitarios.</a:t>
            </a:r>
          </a:p>
          <a:p>
            <a:pPr>
              <a:buFontTx/>
              <a:buChar char="-"/>
            </a:pPr>
            <a:endParaRPr lang="es-ES" dirty="0" smtClean="0"/>
          </a:p>
          <a:p>
            <a:pPr>
              <a:buFontTx/>
              <a:buChar char="-"/>
            </a:pPr>
            <a:r>
              <a:rPr lang="es-ES" dirty="0" smtClean="0"/>
              <a:t>- Gracias a ese equipo y el tiempo que llevamos en el mercado hemos ido evolucionando con el mercado e integrando soluciones en múltiples sectores y empresas de la comunidad.</a:t>
            </a:r>
          </a:p>
          <a:p>
            <a:pPr>
              <a:buFontTx/>
              <a:buChar char="-"/>
            </a:pPr>
            <a:endParaRPr lang="es-ES" dirty="0" smtClean="0"/>
          </a:p>
          <a:p>
            <a:pPr>
              <a:buFontTx/>
              <a:buChar char="-"/>
            </a:pPr>
            <a:r>
              <a:rPr lang="es-ES" dirty="0" smtClean="0"/>
              <a:t>De mayor relevancia por el evento que nos encontramos y por la casuística que conlleva ponemos algunos de estos ejemplos. </a:t>
            </a:r>
          </a:p>
          <a:p>
            <a:pPr>
              <a:buFontTx/>
              <a:buChar char="-"/>
            </a:pPr>
            <a:endParaRPr lang="es-ES" dirty="0" smtClean="0"/>
          </a:p>
          <a:p>
            <a:pPr>
              <a:buFontTx/>
              <a:buChar char="-"/>
            </a:pPr>
            <a:r>
              <a:rPr lang="es-ES" dirty="0" smtClean="0"/>
              <a:t>Hemos querido adaptarnos un poco al marco de la presentación propuesta por </a:t>
            </a:r>
            <a:r>
              <a:rPr lang="es-ES" dirty="0" err="1" smtClean="0"/>
              <a:t>nagrifood</a:t>
            </a:r>
            <a:r>
              <a:rPr lang="es-ES" dirty="0" smtClean="0"/>
              <a:t> y los diferentes entes y  queremos presentar dos casos de éxito ya ejecutados en el sector de la industria agroalimentaria. </a:t>
            </a:r>
          </a:p>
          <a:p>
            <a:pPr>
              <a:buFontTx/>
              <a:buChar char="-"/>
            </a:pPr>
            <a:endParaRPr lang="es-ES" dirty="0" smtClean="0"/>
          </a:p>
          <a:p>
            <a:r>
              <a:rPr lang="es-ES" dirty="0" smtClean="0"/>
              <a:t>Por requerimientos de la matriz del cliente nos se nos permite dar nombres de los dos casos así que los trataremos de manera general.</a:t>
            </a:r>
            <a:endParaRPr lang="es-ES" dirty="0"/>
          </a:p>
        </p:txBody>
      </p:sp>
      <p:sp>
        <p:nvSpPr>
          <p:cNvPr id="4" name="3 Marcador de número de diapositiva"/>
          <p:cNvSpPr>
            <a:spLocks noGrp="1"/>
          </p:cNvSpPr>
          <p:nvPr>
            <p:ph type="sldNum" sz="quarter" idx="10"/>
          </p:nvPr>
        </p:nvSpPr>
        <p:spPr/>
        <p:txBody>
          <a:bodyPr/>
          <a:lstStyle/>
          <a:p>
            <a:fld id="{B85F26CE-8522-415D-A736-918901CBA5AB}" type="slidenum">
              <a:rPr lang="es-ES" smtClean="0"/>
              <a:pPr/>
              <a:t>2</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r>
              <a:rPr lang="es-ES" dirty="0" smtClean="0"/>
              <a:t>El primer caso que presentamos es la integración de un sistema de control de calidad de producto en la línea de producción mediante el uso de visión artificial.</a:t>
            </a:r>
          </a:p>
          <a:p>
            <a:endParaRPr lang="es-ES" dirty="0" smtClean="0"/>
          </a:p>
          <a:p>
            <a:r>
              <a:rPr lang="es-ES" dirty="0" smtClean="0"/>
              <a:t>El problema:</a:t>
            </a:r>
          </a:p>
          <a:p>
            <a:endParaRPr lang="es-ES" dirty="0" smtClean="0"/>
          </a:p>
          <a:p>
            <a:r>
              <a:rPr lang="es-ES" dirty="0" smtClean="0"/>
              <a:t>La problemática con la que se encontraba cliente era que en lugar de la solución contaba con una serie de empleados que visualmente inspeccionaban en la línea los productos al pasar. El problema era que a pesar de ello en ocasiones un producto que no estuviese en las óptimas condiciones podía saltarse la inspección visual y acabar estuchado. Ya no solo es el alto coste en recursos de la inspección si no las no conformidades al departamento de calidad por los productos que no cumplen.</a:t>
            </a:r>
          </a:p>
          <a:p>
            <a:endParaRPr lang="es-ES" dirty="0" smtClean="0"/>
          </a:p>
          <a:p>
            <a:r>
              <a:rPr lang="es-ES" dirty="0" smtClean="0"/>
              <a:t>La solución y la tecnología implementada:</a:t>
            </a:r>
          </a:p>
          <a:p>
            <a:endParaRPr lang="es-ES" dirty="0" smtClean="0"/>
          </a:p>
          <a:p>
            <a:r>
              <a:rPr lang="es-ES" dirty="0" smtClean="0"/>
              <a:t>La solución ejecutada fue la integración de una cinta equipada con varias cámaras de visión enfocando desde diferentes direcciones y un sistema neumático de rechazo de los productos no dados como buenos por la inspección. Mediante el aprendizaje de modelos es capaz de discernir mediante parámetros de forma, color y espesor los productos que se dan por buenos y malos.</a:t>
            </a:r>
          </a:p>
          <a:p>
            <a:endParaRPr lang="es-ES" dirty="0" smtClean="0"/>
          </a:p>
          <a:p>
            <a:r>
              <a:rPr lang="es-ES" dirty="0" smtClean="0"/>
              <a:t>Ventajas acometidas:</a:t>
            </a:r>
          </a:p>
          <a:p>
            <a:endParaRPr lang="es-ES" dirty="0" smtClean="0"/>
          </a:p>
          <a:p>
            <a:r>
              <a:rPr lang="es-ES" dirty="0" smtClean="0"/>
              <a:t>- Reducción de costes de producción, aumento de la competitividad.</a:t>
            </a:r>
          </a:p>
          <a:p>
            <a:r>
              <a:rPr lang="es-ES" dirty="0" smtClean="0"/>
              <a:t>- Aumento de la productividad por una inspección más rápida.</a:t>
            </a:r>
          </a:p>
          <a:p>
            <a:r>
              <a:rPr lang="es-ES" dirty="0" smtClean="0"/>
              <a:t>- Reducción del mínimo de productos que no cumplían con los estándares de calidad</a:t>
            </a:r>
          </a:p>
          <a:p>
            <a:r>
              <a:rPr lang="es-ES" dirty="0" smtClean="0"/>
              <a:t>- Reducción del riesgo de contaminación por no intervención del factor humano.</a:t>
            </a:r>
          </a:p>
          <a:p>
            <a:endParaRPr lang="es-ES" dirty="0"/>
          </a:p>
        </p:txBody>
      </p:sp>
      <p:sp>
        <p:nvSpPr>
          <p:cNvPr id="4" name="3 Marcador de número de diapositiva"/>
          <p:cNvSpPr>
            <a:spLocks noGrp="1"/>
          </p:cNvSpPr>
          <p:nvPr>
            <p:ph type="sldNum" sz="quarter" idx="10"/>
          </p:nvPr>
        </p:nvSpPr>
        <p:spPr/>
        <p:txBody>
          <a:bodyPr/>
          <a:lstStyle/>
          <a:p>
            <a:fld id="{B85F26CE-8522-415D-A736-918901CBA5AB}" type="slidenum">
              <a:rPr lang="es-ES" smtClean="0"/>
              <a:pPr/>
              <a:t>3</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85F26CE-8522-415D-A736-918901CBA5AB}" type="slidenum">
              <a:rPr lang="es-ES" smtClean="0"/>
              <a:pPr/>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85F26CE-8522-415D-A736-918901CBA5AB}" type="slidenum">
              <a:rPr lang="es-ES" smtClean="0"/>
              <a:pPr/>
              <a:t>5</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fld id="{DDCF33C5-E719-4D1B-B869-9C18F8E4D154}" type="datetimeFigureOut">
              <a:rPr lang="es-ES" smtClean="0"/>
              <a:pPr/>
              <a:t>20/02/2024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D9B5767-A315-4B03-AB0B-5EC8D7A8ABE2}" type="slidenum">
              <a:rPr lang="es-ES" smtClean="0"/>
              <a:pPr/>
              <a:t>‹Nº›</a:t>
            </a:fld>
            <a:endParaRPr lang="es-ES"/>
          </a:p>
        </p:txBody>
      </p:sp>
    </p:spTree>
    <p:extLst>
      <p:ext uri="{BB962C8B-B14F-4D97-AF65-F5344CB8AC3E}">
        <p14:creationId xmlns="" xmlns:p14="http://schemas.microsoft.com/office/powerpoint/2010/main" val="1659078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DDCF33C5-E719-4D1B-B869-9C18F8E4D154}" type="datetimeFigureOut">
              <a:rPr lang="es-ES" smtClean="0"/>
              <a:pPr/>
              <a:t>20/02/2024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D9B5767-A315-4B03-AB0B-5EC8D7A8ABE2}" type="slidenum">
              <a:rPr lang="es-ES" smtClean="0"/>
              <a:pPr/>
              <a:t>‹Nº›</a:t>
            </a:fld>
            <a:endParaRPr lang="es-ES"/>
          </a:p>
        </p:txBody>
      </p:sp>
    </p:spTree>
    <p:extLst>
      <p:ext uri="{BB962C8B-B14F-4D97-AF65-F5344CB8AC3E}">
        <p14:creationId xmlns="" xmlns:p14="http://schemas.microsoft.com/office/powerpoint/2010/main" val="1105098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DDCF33C5-E719-4D1B-B869-9C18F8E4D154}" type="datetimeFigureOut">
              <a:rPr lang="es-ES" smtClean="0"/>
              <a:pPr/>
              <a:t>20/02/2024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D9B5767-A315-4B03-AB0B-5EC8D7A8ABE2}" type="slidenum">
              <a:rPr lang="es-ES" smtClean="0"/>
              <a:pPr/>
              <a:t>‹Nº›</a:t>
            </a:fld>
            <a:endParaRPr lang="es-ES"/>
          </a:p>
        </p:txBody>
      </p:sp>
    </p:spTree>
    <p:extLst>
      <p:ext uri="{BB962C8B-B14F-4D97-AF65-F5344CB8AC3E}">
        <p14:creationId xmlns="" xmlns:p14="http://schemas.microsoft.com/office/powerpoint/2010/main" val="1582395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DDCF33C5-E719-4D1B-B869-9C18F8E4D154}" type="datetimeFigureOut">
              <a:rPr lang="es-ES" smtClean="0"/>
              <a:pPr/>
              <a:t>20/02/2024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D9B5767-A315-4B03-AB0B-5EC8D7A8ABE2}" type="slidenum">
              <a:rPr lang="es-ES" smtClean="0"/>
              <a:pPr/>
              <a:t>‹Nº›</a:t>
            </a:fld>
            <a:endParaRPr lang="es-ES"/>
          </a:p>
        </p:txBody>
      </p:sp>
    </p:spTree>
    <p:extLst>
      <p:ext uri="{BB962C8B-B14F-4D97-AF65-F5344CB8AC3E}">
        <p14:creationId xmlns="" xmlns:p14="http://schemas.microsoft.com/office/powerpoint/2010/main" val="121828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DDCF33C5-E719-4D1B-B869-9C18F8E4D154}" type="datetimeFigureOut">
              <a:rPr lang="es-ES" smtClean="0"/>
              <a:pPr/>
              <a:t>20/02/2024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D9B5767-A315-4B03-AB0B-5EC8D7A8ABE2}" type="slidenum">
              <a:rPr lang="es-ES" smtClean="0"/>
              <a:pPr/>
              <a:t>‹Nº›</a:t>
            </a:fld>
            <a:endParaRPr lang="es-ES"/>
          </a:p>
        </p:txBody>
      </p:sp>
    </p:spTree>
    <p:extLst>
      <p:ext uri="{BB962C8B-B14F-4D97-AF65-F5344CB8AC3E}">
        <p14:creationId xmlns="" xmlns:p14="http://schemas.microsoft.com/office/powerpoint/2010/main" val="1650043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DDCF33C5-E719-4D1B-B869-9C18F8E4D154}" type="datetimeFigureOut">
              <a:rPr lang="es-ES" smtClean="0"/>
              <a:pPr/>
              <a:t>20/02/2024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D9B5767-A315-4B03-AB0B-5EC8D7A8ABE2}" type="slidenum">
              <a:rPr lang="es-ES" smtClean="0"/>
              <a:pPr/>
              <a:t>‹Nº›</a:t>
            </a:fld>
            <a:endParaRPr lang="es-ES"/>
          </a:p>
        </p:txBody>
      </p:sp>
    </p:spTree>
    <p:extLst>
      <p:ext uri="{BB962C8B-B14F-4D97-AF65-F5344CB8AC3E}">
        <p14:creationId xmlns="" xmlns:p14="http://schemas.microsoft.com/office/powerpoint/2010/main" val="1043947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DDCF33C5-E719-4D1B-B869-9C18F8E4D154}" type="datetimeFigureOut">
              <a:rPr lang="es-ES" smtClean="0"/>
              <a:pPr/>
              <a:t>20/02/2024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ED9B5767-A315-4B03-AB0B-5EC8D7A8ABE2}" type="slidenum">
              <a:rPr lang="es-ES" smtClean="0"/>
              <a:pPr/>
              <a:t>‹Nº›</a:t>
            </a:fld>
            <a:endParaRPr lang="es-ES"/>
          </a:p>
        </p:txBody>
      </p:sp>
    </p:spTree>
    <p:extLst>
      <p:ext uri="{BB962C8B-B14F-4D97-AF65-F5344CB8AC3E}">
        <p14:creationId xmlns="" xmlns:p14="http://schemas.microsoft.com/office/powerpoint/2010/main" val="1020056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DDCF33C5-E719-4D1B-B869-9C18F8E4D154}" type="datetimeFigureOut">
              <a:rPr lang="es-ES" smtClean="0"/>
              <a:pPr/>
              <a:t>20/02/2024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ED9B5767-A315-4B03-AB0B-5EC8D7A8ABE2}" type="slidenum">
              <a:rPr lang="es-ES" smtClean="0"/>
              <a:pPr/>
              <a:t>‹Nº›</a:t>
            </a:fld>
            <a:endParaRPr lang="es-ES"/>
          </a:p>
        </p:txBody>
      </p:sp>
    </p:spTree>
    <p:extLst>
      <p:ext uri="{BB962C8B-B14F-4D97-AF65-F5344CB8AC3E}">
        <p14:creationId xmlns="" xmlns:p14="http://schemas.microsoft.com/office/powerpoint/2010/main" val="1274609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DCF33C5-E719-4D1B-B869-9C18F8E4D154}" type="datetimeFigureOut">
              <a:rPr lang="es-ES" smtClean="0"/>
              <a:pPr/>
              <a:t>20/02/2024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ED9B5767-A315-4B03-AB0B-5EC8D7A8ABE2}" type="slidenum">
              <a:rPr lang="es-ES" smtClean="0"/>
              <a:pPr/>
              <a:t>‹Nº›</a:t>
            </a:fld>
            <a:endParaRPr lang="es-ES"/>
          </a:p>
        </p:txBody>
      </p:sp>
    </p:spTree>
    <p:extLst>
      <p:ext uri="{BB962C8B-B14F-4D97-AF65-F5344CB8AC3E}">
        <p14:creationId xmlns="" xmlns:p14="http://schemas.microsoft.com/office/powerpoint/2010/main" val="2811285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DDCF33C5-E719-4D1B-B869-9C18F8E4D154}" type="datetimeFigureOut">
              <a:rPr lang="es-ES" smtClean="0"/>
              <a:pPr/>
              <a:t>20/02/2024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D9B5767-A315-4B03-AB0B-5EC8D7A8ABE2}" type="slidenum">
              <a:rPr lang="es-ES" smtClean="0"/>
              <a:pPr/>
              <a:t>‹Nº›</a:t>
            </a:fld>
            <a:endParaRPr lang="es-ES"/>
          </a:p>
        </p:txBody>
      </p:sp>
    </p:spTree>
    <p:extLst>
      <p:ext uri="{BB962C8B-B14F-4D97-AF65-F5344CB8AC3E}">
        <p14:creationId xmlns="" xmlns:p14="http://schemas.microsoft.com/office/powerpoint/2010/main" val="3558236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DDCF33C5-E719-4D1B-B869-9C18F8E4D154}" type="datetimeFigureOut">
              <a:rPr lang="es-ES" smtClean="0"/>
              <a:pPr/>
              <a:t>20/02/2024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D9B5767-A315-4B03-AB0B-5EC8D7A8ABE2}" type="slidenum">
              <a:rPr lang="es-ES" smtClean="0"/>
              <a:pPr/>
              <a:t>‹Nº›</a:t>
            </a:fld>
            <a:endParaRPr lang="es-ES"/>
          </a:p>
        </p:txBody>
      </p:sp>
    </p:spTree>
    <p:extLst>
      <p:ext uri="{BB962C8B-B14F-4D97-AF65-F5344CB8AC3E}">
        <p14:creationId xmlns="" xmlns:p14="http://schemas.microsoft.com/office/powerpoint/2010/main" val="3197928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CF33C5-E719-4D1B-B869-9C18F8E4D154}" type="datetimeFigureOut">
              <a:rPr lang="es-ES" smtClean="0"/>
              <a:pPr/>
              <a:t>20/02/2024</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9B5767-A315-4B03-AB0B-5EC8D7A8ABE2}" type="slidenum">
              <a:rPr lang="es-ES" smtClean="0"/>
              <a:pPr/>
              <a:t>‹Nº›</a:t>
            </a:fld>
            <a:endParaRPr lang="es-ES"/>
          </a:p>
        </p:txBody>
      </p:sp>
    </p:spTree>
    <p:extLst>
      <p:ext uri="{BB962C8B-B14F-4D97-AF65-F5344CB8AC3E}">
        <p14:creationId xmlns="" xmlns:p14="http://schemas.microsoft.com/office/powerpoint/2010/main" val="1331943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jpeg"/><Relationship Id="rId3" Type="http://schemas.openxmlformats.org/officeDocument/2006/relationships/image" Target="../media/image10.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10.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p:cNvPicPr>
            <a:picLocks noChangeAspect="1" noChangeArrowheads="1"/>
          </p:cNvPicPr>
          <p:nvPr/>
        </p:nvPicPr>
        <p:blipFill>
          <a:blip r:embed="rId3" cstate="print"/>
          <a:srcRect t="19327"/>
          <a:stretch>
            <a:fillRect/>
          </a:stretch>
        </p:blipFill>
        <p:spPr bwMode="auto">
          <a:xfrm>
            <a:off x="-190500" y="1587500"/>
            <a:ext cx="12543963" cy="4824087"/>
          </a:xfrm>
          <a:prstGeom prst="rect">
            <a:avLst/>
          </a:prstGeom>
          <a:noFill/>
          <a:ln w="9525">
            <a:noFill/>
            <a:miter lim="800000"/>
            <a:headEnd/>
            <a:tailEnd/>
          </a:ln>
          <a:effectLst/>
        </p:spPr>
      </p:pic>
      <p:sp>
        <p:nvSpPr>
          <p:cNvPr id="24" name="Rectángulo 23">
            <a:extLst>
              <a:ext uri="{FF2B5EF4-FFF2-40B4-BE49-F238E27FC236}">
                <a16:creationId xmlns="" xmlns:a16="http://schemas.microsoft.com/office/drawing/2014/main" id="{002829FA-F0E4-819C-E7EE-0327BEDB94BA}"/>
              </a:ext>
            </a:extLst>
          </p:cNvPr>
          <p:cNvSpPr/>
          <p:nvPr/>
        </p:nvSpPr>
        <p:spPr>
          <a:xfrm>
            <a:off x="-42333" y="6011333"/>
            <a:ext cx="12344400" cy="8466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200"/>
          </a:p>
        </p:txBody>
      </p:sp>
      <p:grpSp>
        <p:nvGrpSpPr>
          <p:cNvPr id="22" name="Grupo 21">
            <a:extLst>
              <a:ext uri="{FF2B5EF4-FFF2-40B4-BE49-F238E27FC236}">
                <a16:creationId xmlns="" xmlns:a16="http://schemas.microsoft.com/office/drawing/2014/main" id="{C8AD5BB0-2AEF-C21A-88E1-15B64F217F33}"/>
              </a:ext>
            </a:extLst>
          </p:cNvPr>
          <p:cNvGrpSpPr/>
          <p:nvPr/>
        </p:nvGrpSpPr>
        <p:grpSpPr>
          <a:xfrm>
            <a:off x="731304" y="6085086"/>
            <a:ext cx="10433849" cy="812841"/>
            <a:chOff x="133620" y="4083443"/>
            <a:chExt cx="11807426" cy="919847"/>
          </a:xfrm>
        </p:grpSpPr>
        <p:pic>
          <p:nvPicPr>
            <p:cNvPr id="6" name="Imagen 5" descr="Imagen que contiene Texto&#10;&#10;Descripción generada automáticamente">
              <a:extLst>
                <a:ext uri="{FF2B5EF4-FFF2-40B4-BE49-F238E27FC236}">
                  <a16:creationId xmlns="" xmlns:a16="http://schemas.microsoft.com/office/drawing/2014/main" id="{82EAD8B2-FDB1-ADF4-58FC-000553EA54C0}"/>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16444" y="4281582"/>
              <a:ext cx="1480055" cy="315685"/>
            </a:xfrm>
            <a:prstGeom prst="rect">
              <a:avLst/>
            </a:prstGeom>
          </p:spPr>
        </p:pic>
        <p:sp>
          <p:nvSpPr>
            <p:cNvPr id="9" name="CuadroTexto 8">
              <a:extLst>
                <a:ext uri="{FF2B5EF4-FFF2-40B4-BE49-F238E27FC236}">
                  <a16:creationId xmlns="" xmlns:a16="http://schemas.microsoft.com/office/drawing/2014/main" id="{5FC9337E-43D6-8FA4-5390-D6B408A77081}"/>
                </a:ext>
              </a:extLst>
            </p:cNvPr>
            <p:cNvSpPr txBox="1"/>
            <p:nvPr/>
          </p:nvSpPr>
          <p:spPr>
            <a:xfrm>
              <a:off x="133620" y="4083443"/>
              <a:ext cx="2616965" cy="197294"/>
            </a:xfrm>
            <a:prstGeom prst="rect">
              <a:avLst/>
            </a:prstGeom>
            <a:noFill/>
          </p:spPr>
          <p:txBody>
            <a:bodyPr wrap="square">
              <a:spAutoFit/>
            </a:bodyPr>
            <a:lstStyle/>
            <a:p>
              <a:r>
                <a:rPr lang="es-ES" sz="533" dirty="0">
                  <a:latin typeface="Raleway" pitchFamily="2" charset="0"/>
                </a:rPr>
                <a:t>Impulsado por:</a:t>
              </a:r>
              <a:endParaRPr lang="es-ES" sz="533" dirty="0"/>
            </a:p>
          </p:txBody>
        </p:sp>
        <p:sp>
          <p:nvSpPr>
            <p:cNvPr id="10" name="CuadroTexto 9">
              <a:extLst>
                <a:ext uri="{FF2B5EF4-FFF2-40B4-BE49-F238E27FC236}">
                  <a16:creationId xmlns="" xmlns:a16="http://schemas.microsoft.com/office/drawing/2014/main" id="{DA26FFF0-9993-AD22-ADA2-EA928D996142}"/>
                </a:ext>
              </a:extLst>
            </p:cNvPr>
            <p:cNvSpPr txBox="1"/>
            <p:nvPr/>
          </p:nvSpPr>
          <p:spPr>
            <a:xfrm>
              <a:off x="6709092" y="4695372"/>
              <a:ext cx="5156445" cy="267170"/>
            </a:xfrm>
            <a:prstGeom prst="rect">
              <a:avLst/>
            </a:prstGeom>
            <a:noFill/>
          </p:spPr>
          <p:txBody>
            <a:bodyPr wrap="square">
              <a:spAutoFit/>
            </a:bodyPr>
            <a:lstStyle/>
            <a:p>
              <a:r>
                <a:rPr lang="es-ES" sz="467" dirty="0">
                  <a:latin typeface="Raleway" pitchFamily="2" charset="0"/>
                </a:rPr>
                <a:t>“IRIS EDIH presta servicios a través del PADIH gracias a la financiación de la Unión Europea a través de los fondos del Plan de Recuperación, Transformación y Resiliencia –Next GenerationEU”</a:t>
              </a:r>
              <a:endParaRPr lang="en-GB" sz="467" dirty="0"/>
            </a:p>
          </p:txBody>
        </p:sp>
        <p:grpSp>
          <p:nvGrpSpPr>
            <p:cNvPr id="11" name="Grupo 10">
              <a:extLst>
                <a:ext uri="{FF2B5EF4-FFF2-40B4-BE49-F238E27FC236}">
                  <a16:creationId xmlns="" xmlns:a16="http://schemas.microsoft.com/office/drawing/2014/main" id="{77EB5475-B7C1-25A4-C8FE-FC7A9246BB5E}"/>
                </a:ext>
              </a:extLst>
            </p:cNvPr>
            <p:cNvGrpSpPr/>
            <p:nvPr/>
          </p:nvGrpSpPr>
          <p:grpSpPr>
            <a:xfrm>
              <a:off x="1972725" y="4107029"/>
              <a:ext cx="3322563" cy="547749"/>
              <a:chOff x="112962" y="6309269"/>
              <a:chExt cx="3322563" cy="547749"/>
            </a:xfrm>
          </p:grpSpPr>
          <p:pic>
            <p:nvPicPr>
              <p:cNvPr id="19" name="Imagen 18" descr="Texto&#10;&#10;Descripción generada automáticamente con confianza media">
                <a:extLst>
                  <a:ext uri="{FF2B5EF4-FFF2-40B4-BE49-F238E27FC236}">
                    <a16:creationId xmlns="" xmlns:a16="http://schemas.microsoft.com/office/drawing/2014/main" id="{A3607D08-CF0C-6FF4-423B-DFD0DAB31668}"/>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84937" y="6500836"/>
                <a:ext cx="1697761" cy="356182"/>
              </a:xfrm>
              <a:prstGeom prst="rect">
                <a:avLst/>
              </a:prstGeom>
            </p:spPr>
          </p:pic>
          <p:sp>
            <p:nvSpPr>
              <p:cNvPr id="20" name="CuadroTexto 19">
                <a:extLst>
                  <a:ext uri="{FF2B5EF4-FFF2-40B4-BE49-F238E27FC236}">
                    <a16:creationId xmlns="" xmlns:a16="http://schemas.microsoft.com/office/drawing/2014/main" id="{BD4E4D19-E0F8-8232-7C08-B22E71DD1B2F}"/>
                  </a:ext>
                </a:extLst>
              </p:cNvPr>
              <p:cNvSpPr txBox="1"/>
              <p:nvPr/>
            </p:nvSpPr>
            <p:spPr>
              <a:xfrm>
                <a:off x="112962" y="6309269"/>
                <a:ext cx="2616965" cy="197294"/>
              </a:xfrm>
              <a:prstGeom prst="rect">
                <a:avLst/>
              </a:prstGeom>
              <a:noFill/>
            </p:spPr>
            <p:txBody>
              <a:bodyPr wrap="square">
                <a:spAutoFit/>
              </a:bodyPr>
              <a:lstStyle/>
              <a:p>
                <a:r>
                  <a:rPr lang="es-ES" sz="533" dirty="0">
                    <a:latin typeface="Raleway" pitchFamily="2" charset="0"/>
                  </a:rPr>
                  <a:t>Financiado por:</a:t>
                </a:r>
                <a:endParaRPr lang="es-ES" sz="533" dirty="0"/>
              </a:p>
            </p:txBody>
          </p:sp>
          <p:pic>
            <p:nvPicPr>
              <p:cNvPr id="21" name="Picture 2">
                <a:extLst>
                  <a:ext uri="{FF2B5EF4-FFF2-40B4-BE49-F238E27FC236}">
                    <a16:creationId xmlns="" xmlns:a16="http://schemas.microsoft.com/office/drawing/2014/main" id="{0F7A6E4F-C384-FF80-AD03-A263C7A61188}"/>
                  </a:ext>
                </a:extLst>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075901" y="6549862"/>
                <a:ext cx="1359624" cy="224834"/>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2" name="CuadroTexto 11">
              <a:extLst>
                <a:ext uri="{FF2B5EF4-FFF2-40B4-BE49-F238E27FC236}">
                  <a16:creationId xmlns="" xmlns:a16="http://schemas.microsoft.com/office/drawing/2014/main" id="{B9646DAE-7679-415C-A8F8-4254709B41C2}"/>
                </a:ext>
              </a:extLst>
            </p:cNvPr>
            <p:cNvSpPr txBox="1"/>
            <p:nvPr/>
          </p:nvSpPr>
          <p:spPr>
            <a:xfrm>
              <a:off x="1956406" y="4654778"/>
              <a:ext cx="4684738" cy="348512"/>
            </a:xfrm>
            <a:prstGeom prst="rect">
              <a:avLst/>
            </a:prstGeom>
            <a:noFill/>
          </p:spPr>
          <p:txBody>
            <a:bodyPr wrap="square">
              <a:spAutoFit/>
            </a:bodyPr>
            <a:lstStyle/>
            <a:p>
              <a:r>
                <a:rPr lang="en-US" sz="467" dirty="0">
                  <a:latin typeface="Raleway" pitchFamily="2" charset="0"/>
                </a:rPr>
                <a:t>“This project has received funding from the European Union’s Digital Programme under the grant agreement No 101083411. Views and opinions expressed are however those of the author(s) only and do not necessarily reflect those of the European Union (DGCNECT). Neither the European Union nor the granting authority can be held responsible for them.”</a:t>
              </a:r>
              <a:endParaRPr lang="en-GB" sz="467" dirty="0"/>
            </a:p>
          </p:txBody>
        </p:sp>
        <p:grpSp>
          <p:nvGrpSpPr>
            <p:cNvPr id="13" name="Grupo 12">
              <a:extLst>
                <a:ext uri="{FF2B5EF4-FFF2-40B4-BE49-F238E27FC236}">
                  <a16:creationId xmlns="" xmlns:a16="http://schemas.microsoft.com/office/drawing/2014/main" id="{148AD990-04FC-5AAB-B560-9F0E78D5AFFE}"/>
                </a:ext>
              </a:extLst>
            </p:cNvPr>
            <p:cNvGrpSpPr/>
            <p:nvPr/>
          </p:nvGrpSpPr>
          <p:grpSpPr>
            <a:xfrm>
              <a:off x="6653608" y="4100086"/>
              <a:ext cx="5287438" cy="577893"/>
              <a:chOff x="6440776" y="5700823"/>
              <a:chExt cx="5287438" cy="577893"/>
            </a:xfrm>
          </p:grpSpPr>
          <p:pic>
            <p:nvPicPr>
              <p:cNvPr id="14" name="Imagen 13" descr="Logotipo&#10;&#10;Descripción generada automáticamente con confianza media">
                <a:extLst>
                  <a:ext uri="{FF2B5EF4-FFF2-40B4-BE49-F238E27FC236}">
                    <a16:creationId xmlns="" xmlns:a16="http://schemas.microsoft.com/office/drawing/2014/main" id="{79868FDA-E8F6-FF89-3D06-F4708D31EF94}"/>
                  </a:ext>
                </a:extLst>
              </p:cNvPr>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11181053" y="5900858"/>
                <a:ext cx="547161" cy="307778"/>
              </a:xfrm>
              <a:prstGeom prst="rect">
                <a:avLst/>
              </a:prstGeom>
            </p:spPr>
          </p:pic>
          <p:sp>
            <p:nvSpPr>
              <p:cNvPr id="15" name="CuadroTexto 14">
                <a:extLst>
                  <a:ext uri="{FF2B5EF4-FFF2-40B4-BE49-F238E27FC236}">
                    <a16:creationId xmlns="" xmlns:a16="http://schemas.microsoft.com/office/drawing/2014/main" id="{B6BABBBE-C8D8-906A-3B15-687C16121942}"/>
                  </a:ext>
                </a:extLst>
              </p:cNvPr>
              <p:cNvSpPr txBox="1"/>
              <p:nvPr/>
            </p:nvSpPr>
            <p:spPr>
              <a:xfrm>
                <a:off x="6440776" y="5700823"/>
                <a:ext cx="1010405" cy="197294"/>
              </a:xfrm>
              <a:prstGeom prst="rect">
                <a:avLst/>
              </a:prstGeom>
              <a:noFill/>
            </p:spPr>
            <p:txBody>
              <a:bodyPr wrap="square">
                <a:spAutoFit/>
              </a:bodyPr>
              <a:lstStyle/>
              <a:p>
                <a:r>
                  <a:rPr lang="es-ES" sz="533" dirty="0">
                    <a:latin typeface="Raleway" pitchFamily="2" charset="0"/>
                  </a:rPr>
                  <a:t>Cofinanciado por:</a:t>
                </a:r>
                <a:endParaRPr lang="es-ES" sz="533" dirty="0"/>
              </a:p>
            </p:txBody>
          </p:sp>
          <p:pic>
            <p:nvPicPr>
              <p:cNvPr id="16" name="Picture 4">
                <a:extLst>
                  <a:ext uri="{FF2B5EF4-FFF2-40B4-BE49-F238E27FC236}">
                    <a16:creationId xmlns="" xmlns:a16="http://schemas.microsoft.com/office/drawing/2014/main" id="{D092F14B-2C53-AB5B-B40E-05DEC2CAFEDE}"/>
                  </a:ext>
                </a:extLst>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8191107" y="5907131"/>
                <a:ext cx="1766752" cy="307801"/>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6">
                <a:extLst>
                  <a:ext uri="{FF2B5EF4-FFF2-40B4-BE49-F238E27FC236}">
                    <a16:creationId xmlns="" xmlns:a16="http://schemas.microsoft.com/office/drawing/2014/main" id="{79699857-86EB-D873-1F67-A87515B6EB48}"/>
                  </a:ext>
                </a:extLst>
              </p:cNvPr>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10098740" y="5907620"/>
                <a:ext cx="1018516" cy="306311"/>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8">
                <a:extLst>
                  <a:ext uri="{FF2B5EF4-FFF2-40B4-BE49-F238E27FC236}">
                    <a16:creationId xmlns="" xmlns:a16="http://schemas.microsoft.com/office/drawing/2014/main" id="{4FF4776D-5652-AE2B-6266-C500A08800D3}"/>
                  </a:ext>
                </a:extLst>
              </p:cNvPr>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524057" y="5876963"/>
                <a:ext cx="1552827" cy="401753"/>
              </a:xfrm>
              <a:prstGeom prst="rect">
                <a:avLst/>
              </a:prstGeom>
              <a:noFill/>
              <a:extLst>
                <a:ext uri="{909E8E84-426E-40DD-AFC4-6F175D3DCCD1}">
                  <a14:hiddenFill xmlns="" xmlns:a14="http://schemas.microsoft.com/office/drawing/2010/main">
                    <a:solidFill>
                      <a:srgbClr val="FFFFFF"/>
                    </a:solidFill>
                  </a14:hiddenFill>
                </a:ext>
              </a:extLst>
            </p:spPr>
          </p:pic>
        </p:grpSp>
      </p:grpSp>
      <p:pic>
        <p:nvPicPr>
          <p:cNvPr id="26" name="Imagen 25"/>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10216486" y="288579"/>
            <a:ext cx="1477966" cy="691063"/>
          </a:xfrm>
          <a:prstGeom prst="rect">
            <a:avLst/>
          </a:prstGeom>
        </p:spPr>
      </p:pic>
      <p:pic>
        <p:nvPicPr>
          <p:cNvPr id="28" name="Imagen 27" descr="Logotipo&#10;&#10;Descripción generada automáticamente">
            <a:extLst>
              <a:ext uri="{FF2B5EF4-FFF2-40B4-BE49-F238E27FC236}">
                <a16:creationId xmlns="" xmlns:a16="http://schemas.microsoft.com/office/drawing/2014/main" id="{041522A2-DDAC-546C-EBCC-F60D6398BA91}"/>
              </a:ext>
            </a:extLst>
          </p:cNvPr>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0" y="0"/>
            <a:ext cx="1640270" cy="1146213"/>
          </a:xfrm>
          <a:prstGeom prst="rect">
            <a:avLst/>
          </a:prstGeom>
        </p:spPr>
      </p:pic>
      <p:pic>
        <p:nvPicPr>
          <p:cNvPr id="39" name="38 Imagen" descr="_ultima_sin claim.png"/>
          <p:cNvPicPr>
            <a:picLocks noChangeAspect="1"/>
          </p:cNvPicPr>
          <p:nvPr/>
        </p:nvPicPr>
        <p:blipFill>
          <a:blip r:embed="rId13" cstate="print"/>
          <a:stretch>
            <a:fillRect/>
          </a:stretch>
        </p:blipFill>
        <p:spPr>
          <a:xfrm>
            <a:off x="2527300" y="-2264342"/>
            <a:ext cx="7124700" cy="6315642"/>
          </a:xfrm>
          <a:prstGeom prst="rect">
            <a:avLst/>
          </a:prstGeom>
        </p:spPr>
      </p:pic>
    </p:spTree>
    <p:extLst>
      <p:ext uri="{BB962C8B-B14F-4D97-AF65-F5344CB8AC3E}">
        <p14:creationId xmlns="" xmlns:p14="http://schemas.microsoft.com/office/powerpoint/2010/main" val="969913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28"/>
          <p:cNvSpPr/>
          <p:nvPr/>
        </p:nvSpPr>
        <p:spPr>
          <a:xfrm>
            <a:off x="6206846" y="0"/>
            <a:ext cx="5985154" cy="404997"/>
          </a:xfrm>
          <a:custGeom>
            <a:avLst/>
            <a:gdLst/>
            <a:ahLst/>
            <a:cxnLst/>
            <a:rect l="l" t="t" r="r" b="b"/>
            <a:pathLst>
              <a:path w="3080305" h="159999">
                <a:moveTo>
                  <a:pt x="0" y="0"/>
                </a:moveTo>
                <a:lnTo>
                  <a:pt x="3080305" y="0"/>
                </a:lnTo>
                <a:lnTo>
                  <a:pt x="3080305" y="159999"/>
                </a:lnTo>
                <a:lnTo>
                  <a:pt x="0" y="159999"/>
                </a:lnTo>
                <a:close/>
              </a:path>
            </a:pathLst>
          </a:custGeom>
          <a:solidFill>
            <a:srgbClr val="D9D9D9"/>
          </a:solidFill>
        </p:spPr>
        <p:txBody>
          <a:bodyPr/>
          <a:lstStyle/>
          <a:p>
            <a:endParaRPr lang="es-ES" sz="1200">
              <a:solidFill>
                <a:srgbClr val="FFFFFF"/>
              </a:solidFill>
            </a:endParaRPr>
          </a:p>
        </p:txBody>
      </p:sp>
      <p:pic>
        <p:nvPicPr>
          <p:cNvPr id="4" name="Imagen 3" descr="Logotipo&#10;&#10;Descripción generada automáticamente">
            <a:extLst>
              <a:ext uri="{FF2B5EF4-FFF2-40B4-BE49-F238E27FC236}">
                <a16:creationId xmlns="" xmlns:a16="http://schemas.microsoft.com/office/drawing/2014/main" id="{041522A2-DDAC-546C-EBCC-F60D6398BA91}"/>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22849" y="28466"/>
            <a:ext cx="1640270" cy="1146213"/>
          </a:xfrm>
          <a:prstGeom prst="rect">
            <a:avLst/>
          </a:prstGeom>
        </p:spPr>
      </p:pic>
      <p:sp>
        <p:nvSpPr>
          <p:cNvPr id="5" name="TextBox 30">
            <a:extLst>
              <a:ext uri="{FF2B5EF4-FFF2-40B4-BE49-F238E27FC236}">
                <a16:creationId xmlns="" xmlns:a16="http://schemas.microsoft.com/office/drawing/2014/main" id="{C823A929-485C-C0FE-9080-DA9BBC06F313}"/>
              </a:ext>
            </a:extLst>
          </p:cNvPr>
          <p:cNvSpPr txBox="1"/>
          <p:nvPr/>
        </p:nvSpPr>
        <p:spPr>
          <a:xfrm>
            <a:off x="5801627" y="0"/>
            <a:ext cx="6390373" cy="271934"/>
          </a:xfrm>
          <a:prstGeom prst="rect">
            <a:avLst/>
          </a:prstGeom>
        </p:spPr>
        <p:txBody>
          <a:bodyPr wrap="square" lIns="0" tIns="0" rIns="0" bIns="0" rtlCol="0" anchor="t">
            <a:spAutoFit/>
          </a:bodyPr>
          <a:lstStyle/>
          <a:p>
            <a:pPr algn="r"/>
            <a:r>
              <a:rPr lang="es-ES_tradnl" sz="1767" b="1" dirty="0" err="1">
                <a:solidFill>
                  <a:srgbClr val="FFFFFF"/>
                </a:solidFill>
                <a:latin typeface="Glacial Indifference"/>
              </a:rPr>
              <a:t>European</a:t>
            </a:r>
            <a:r>
              <a:rPr lang="es-ES_tradnl" sz="1767" b="1" dirty="0">
                <a:solidFill>
                  <a:srgbClr val="FFFFFF"/>
                </a:solidFill>
                <a:latin typeface="Glacial Indifference"/>
              </a:rPr>
              <a:t> Digital </a:t>
            </a:r>
            <a:r>
              <a:rPr lang="es-ES_tradnl" sz="1767" b="1" dirty="0" err="1">
                <a:solidFill>
                  <a:srgbClr val="FFFFFF"/>
                </a:solidFill>
                <a:latin typeface="Glacial Indifference"/>
              </a:rPr>
              <a:t>Innovation</a:t>
            </a:r>
            <a:r>
              <a:rPr lang="es-ES_tradnl" sz="1767" b="1" dirty="0">
                <a:solidFill>
                  <a:srgbClr val="FFFFFF"/>
                </a:solidFill>
                <a:latin typeface="Glacial Indifference"/>
              </a:rPr>
              <a:t> Hub of Navarra- IRIS EDIH</a:t>
            </a:r>
            <a:r>
              <a:rPr lang="es-ES_tradnl" sz="1767" b="1" spc="77" dirty="0">
                <a:solidFill>
                  <a:srgbClr val="FFFFFF"/>
                </a:solidFill>
                <a:latin typeface="Glacial Indifference"/>
              </a:rPr>
              <a:t>​</a:t>
            </a:r>
            <a:endParaRPr lang="es-ES" sz="1200" dirty="0"/>
          </a:p>
        </p:txBody>
      </p:sp>
      <p:sp>
        <p:nvSpPr>
          <p:cNvPr id="10" name="TextBox 30">
            <a:extLst>
              <a:ext uri="{FF2B5EF4-FFF2-40B4-BE49-F238E27FC236}">
                <a16:creationId xmlns="" xmlns:a16="http://schemas.microsoft.com/office/drawing/2014/main" id="{D7326605-C645-86CB-5918-CA1708CF8168}"/>
              </a:ext>
            </a:extLst>
          </p:cNvPr>
          <p:cNvSpPr txBox="1"/>
          <p:nvPr/>
        </p:nvSpPr>
        <p:spPr>
          <a:xfrm>
            <a:off x="99833" y="1247666"/>
            <a:ext cx="7331940" cy="271934"/>
          </a:xfrm>
          <a:prstGeom prst="rect">
            <a:avLst/>
          </a:prstGeom>
        </p:spPr>
        <p:txBody>
          <a:bodyPr lIns="0" tIns="0" rIns="0" bIns="0" rtlCol="0" anchor="t">
            <a:spAutoFit/>
          </a:bodyPr>
          <a:lstStyle/>
          <a:p>
            <a:r>
              <a:rPr lang="es-ES_tradnl" sz="1767" b="1" dirty="0">
                <a:solidFill>
                  <a:srgbClr val="FFFFFF"/>
                </a:solidFill>
                <a:latin typeface="Glacial Indifference"/>
              </a:rPr>
              <a:t>Título</a:t>
            </a:r>
            <a:endParaRPr lang="es-ES" sz="1200" dirty="0"/>
          </a:p>
        </p:txBody>
      </p:sp>
      <p:sp>
        <p:nvSpPr>
          <p:cNvPr id="11" name="CuadroTexto 10">
            <a:extLst>
              <a:ext uri="{FF2B5EF4-FFF2-40B4-BE49-F238E27FC236}">
                <a16:creationId xmlns="" xmlns:a16="http://schemas.microsoft.com/office/drawing/2014/main" id="{6971336E-1DAA-0504-D62B-DE568798FA9A}"/>
              </a:ext>
            </a:extLst>
          </p:cNvPr>
          <p:cNvSpPr txBox="1"/>
          <p:nvPr/>
        </p:nvSpPr>
        <p:spPr>
          <a:xfrm>
            <a:off x="2133600" y="626533"/>
            <a:ext cx="5063067" cy="307777"/>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algn="l"/>
            <a:r>
              <a:rPr lang="es-ES" sz="1600" dirty="0" smtClean="0">
                <a:solidFill>
                  <a:schemeClr val="bg1"/>
                </a:solidFill>
                <a:latin typeface="Glacial Indifference Bold"/>
                <a:cs typeface="Calibri"/>
              </a:rPr>
              <a:t>ENCABEZADO</a:t>
            </a:r>
            <a:endParaRPr lang="es-ES" sz="1600" dirty="0">
              <a:solidFill>
                <a:schemeClr val="bg1"/>
              </a:solidFill>
              <a:latin typeface="Glacial Indifference Bold"/>
            </a:endParaRPr>
          </a:p>
        </p:txBody>
      </p:sp>
      <p:grpSp>
        <p:nvGrpSpPr>
          <p:cNvPr id="2" name="Group 2">
            <a:extLst>
              <a:ext uri="{FF2B5EF4-FFF2-40B4-BE49-F238E27FC236}">
                <a16:creationId xmlns="" xmlns:a16="http://schemas.microsoft.com/office/drawing/2014/main" id="{20EF5F55-7663-2B2C-6257-62D46CB6F9B6}"/>
              </a:ext>
            </a:extLst>
          </p:cNvPr>
          <p:cNvGrpSpPr/>
          <p:nvPr/>
        </p:nvGrpSpPr>
        <p:grpSpPr>
          <a:xfrm>
            <a:off x="0" y="6533288"/>
            <a:ext cx="12192000" cy="324713"/>
            <a:chOff x="0" y="0"/>
            <a:chExt cx="24681432" cy="1655769"/>
          </a:xfrm>
        </p:grpSpPr>
        <p:grpSp>
          <p:nvGrpSpPr>
            <p:cNvPr id="3" name="Group 3">
              <a:extLst>
                <a:ext uri="{FF2B5EF4-FFF2-40B4-BE49-F238E27FC236}">
                  <a16:creationId xmlns="" xmlns:a16="http://schemas.microsoft.com/office/drawing/2014/main" id="{99D03301-C3C5-B1C2-85B3-51D53340FD22}"/>
                </a:ext>
              </a:extLst>
            </p:cNvPr>
            <p:cNvGrpSpPr/>
            <p:nvPr/>
          </p:nvGrpSpPr>
          <p:grpSpPr>
            <a:xfrm>
              <a:off x="0" y="0"/>
              <a:ext cx="6170358" cy="1655769"/>
              <a:chOff x="0" y="0"/>
              <a:chExt cx="556087" cy="149222"/>
            </a:xfrm>
          </p:grpSpPr>
          <p:sp>
            <p:nvSpPr>
              <p:cNvPr id="34" name="Freeform 4">
                <a:extLst>
                  <a:ext uri="{FF2B5EF4-FFF2-40B4-BE49-F238E27FC236}">
                    <a16:creationId xmlns="" xmlns:a16="http://schemas.microsoft.com/office/drawing/2014/main" id="{E1ABF729-E7FE-68E9-3AA7-FCD742E14C29}"/>
                  </a:ext>
                </a:extLst>
              </p:cNvPr>
              <p:cNvSpPr/>
              <p:nvPr/>
            </p:nvSpPr>
            <p:spPr>
              <a:xfrm>
                <a:off x="0" y="0"/>
                <a:ext cx="556087" cy="149222"/>
              </a:xfrm>
              <a:custGeom>
                <a:avLst/>
                <a:gdLst/>
                <a:ahLst/>
                <a:cxnLst/>
                <a:rect l="l" t="t" r="r" b="b"/>
                <a:pathLst>
                  <a:path w="556087" h="149222">
                    <a:moveTo>
                      <a:pt x="0" y="0"/>
                    </a:moveTo>
                    <a:lnTo>
                      <a:pt x="556087" y="0"/>
                    </a:lnTo>
                    <a:lnTo>
                      <a:pt x="556087" y="149222"/>
                    </a:lnTo>
                    <a:lnTo>
                      <a:pt x="0" y="149222"/>
                    </a:lnTo>
                    <a:close/>
                  </a:path>
                </a:pathLst>
              </a:custGeom>
              <a:solidFill>
                <a:srgbClr val="7C9CCD"/>
              </a:solidFill>
            </p:spPr>
            <p:txBody>
              <a:bodyPr/>
              <a:lstStyle/>
              <a:p>
                <a:endParaRPr lang="es-ES" sz="1200"/>
              </a:p>
            </p:txBody>
          </p:sp>
          <p:sp>
            <p:nvSpPr>
              <p:cNvPr id="35" name="TextBox 5">
                <a:extLst>
                  <a:ext uri="{FF2B5EF4-FFF2-40B4-BE49-F238E27FC236}">
                    <a16:creationId xmlns="" xmlns:a16="http://schemas.microsoft.com/office/drawing/2014/main" id="{82AAF04B-4CCF-3B26-3128-D0A386C2766F}"/>
                  </a:ext>
                </a:extLst>
              </p:cNvPr>
              <p:cNvSpPr txBox="1"/>
              <p:nvPr/>
            </p:nvSpPr>
            <p:spPr>
              <a:xfrm>
                <a:off x="0" y="-38100"/>
                <a:ext cx="812800" cy="850900"/>
              </a:xfrm>
              <a:prstGeom prst="rect">
                <a:avLst/>
              </a:prstGeom>
            </p:spPr>
            <p:txBody>
              <a:bodyPr lIns="56212" tIns="56212" rIns="56212" bIns="56212" rtlCol="0" anchor="ctr"/>
              <a:lstStyle/>
              <a:p>
                <a:pPr algn="ctr">
                  <a:lnSpc>
                    <a:spcPts val="1269"/>
                  </a:lnSpc>
                  <a:spcBef>
                    <a:spcPct val="0"/>
                  </a:spcBef>
                </a:pPr>
                <a:endParaRPr sz="1200"/>
              </a:p>
            </p:txBody>
          </p:sp>
        </p:grpSp>
        <p:grpSp>
          <p:nvGrpSpPr>
            <p:cNvPr id="6" name="Group 6">
              <a:extLst>
                <a:ext uri="{FF2B5EF4-FFF2-40B4-BE49-F238E27FC236}">
                  <a16:creationId xmlns="" xmlns:a16="http://schemas.microsoft.com/office/drawing/2014/main" id="{F131FD2E-7AB1-4893-2C8B-A08132A8AB88}"/>
                </a:ext>
              </a:extLst>
            </p:cNvPr>
            <p:cNvGrpSpPr/>
            <p:nvPr/>
          </p:nvGrpSpPr>
          <p:grpSpPr>
            <a:xfrm>
              <a:off x="6170358" y="0"/>
              <a:ext cx="6170358" cy="1655769"/>
              <a:chOff x="0" y="0"/>
              <a:chExt cx="556087" cy="149222"/>
            </a:xfrm>
          </p:grpSpPr>
          <p:sp>
            <p:nvSpPr>
              <p:cNvPr id="32" name="Freeform 7">
                <a:extLst>
                  <a:ext uri="{FF2B5EF4-FFF2-40B4-BE49-F238E27FC236}">
                    <a16:creationId xmlns="" xmlns:a16="http://schemas.microsoft.com/office/drawing/2014/main" id="{4FA521A8-F48F-492C-D8FA-42180867BBBC}"/>
                  </a:ext>
                </a:extLst>
              </p:cNvPr>
              <p:cNvSpPr/>
              <p:nvPr/>
            </p:nvSpPr>
            <p:spPr>
              <a:xfrm>
                <a:off x="0" y="0"/>
                <a:ext cx="556087" cy="149222"/>
              </a:xfrm>
              <a:custGeom>
                <a:avLst/>
                <a:gdLst/>
                <a:ahLst/>
                <a:cxnLst/>
                <a:rect l="l" t="t" r="r" b="b"/>
                <a:pathLst>
                  <a:path w="556087" h="149222">
                    <a:moveTo>
                      <a:pt x="0" y="0"/>
                    </a:moveTo>
                    <a:lnTo>
                      <a:pt x="556087" y="0"/>
                    </a:lnTo>
                    <a:lnTo>
                      <a:pt x="556087" y="149222"/>
                    </a:lnTo>
                    <a:lnTo>
                      <a:pt x="0" y="149222"/>
                    </a:lnTo>
                    <a:close/>
                  </a:path>
                </a:pathLst>
              </a:custGeom>
              <a:solidFill>
                <a:srgbClr val="89BCA1"/>
              </a:solidFill>
            </p:spPr>
            <p:txBody>
              <a:bodyPr/>
              <a:lstStyle/>
              <a:p>
                <a:endParaRPr lang="es-ES" sz="1200"/>
              </a:p>
            </p:txBody>
          </p:sp>
          <p:sp>
            <p:nvSpPr>
              <p:cNvPr id="33" name="TextBox 8">
                <a:extLst>
                  <a:ext uri="{FF2B5EF4-FFF2-40B4-BE49-F238E27FC236}">
                    <a16:creationId xmlns="" xmlns:a16="http://schemas.microsoft.com/office/drawing/2014/main" id="{B5F831F8-0001-05B2-FAFA-68A1B0D77289}"/>
                  </a:ext>
                </a:extLst>
              </p:cNvPr>
              <p:cNvSpPr txBox="1"/>
              <p:nvPr/>
            </p:nvSpPr>
            <p:spPr>
              <a:xfrm>
                <a:off x="0" y="-38100"/>
                <a:ext cx="812800" cy="850900"/>
              </a:xfrm>
              <a:prstGeom prst="rect">
                <a:avLst/>
              </a:prstGeom>
            </p:spPr>
            <p:txBody>
              <a:bodyPr lIns="56212" tIns="56212" rIns="56212" bIns="56212" rtlCol="0" anchor="ctr"/>
              <a:lstStyle/>
              <a:p>
                <a:pPr algn="ctr">
                  <a:lnSpc>
                    <a:spcPts val="1269"/>
                  </a:lnSpc>
                  <a:spcBef>
                    <a:spcPct val="0"/>
                  </a:spcBef>
                </a:pPr>
                <a:endParaRPr sz="1200"/>
              </a:p>
            </p:txBody>
          </p:sp>
        </p:grpSp>
        <p:grpSp>
          <p:nvGrpSpPr>
            <p:cNvPr id="12" name="Group 9">
              <a:extLst>
                <a:ext uri="{FF2B5EF4-FFF2-40B4-BE49-F238E27FC236}">
                  <a16:creationId xmlns="" xmlns:a16="http://schemas.microsoft.com/office/drawing/2014/main" id="{B5F8F900-8DC7-D061-354E-3CE9D1600CB3}"/>
                </a:ext>
              </a:extLst>
            </p:cNvPr>
            <p:cNvGrpSpPr/>
            <p:nvPr/>
          </p:nvGrpSpPr>
          <p:grpSpPr>
            <a:xfrm>
              <a:off x="18511074" y="0"/>
              <a:ext cx="6170358" cy="1655769"/>
              <a:chOff x="0" y="0"/>
              <a:chExt cx="556087" cy="149222"/>
            </a:xfrm>
          </p:grpSpPr>
          <p:sp>
            <p:nvSpPr>
              <p:cNvPr id="30" name="Freeform 10">
                <a:extLst>
                  <a:ext uri="{FF2B5EF4-FFF2-40B4-BE49-F238E27FC236}">
                    <a16:creationId xmlns="" xmlns:a16="http://schemas.microsoft.com/office/drawing/2014/main" id="{1F938438-B9BF-0089-99AD-8FBD6EBFE4CB}"/>
                  </a:ext>
                </a:extLst>
              </p:cNvPr>
              <p:cNvSpPr/>
              <p:nvPr/>
            </p:nvSpPr>
            <p:spPr>
              <a:xfrm>
                <a:off x="0" y="0"/>
                <a:ext cx="556087" cy="149222"/>
              </a:xfrm>
              <a:custGeom>
                <a:avLst/>
                <a:gdLst/>
                <a:ahLst/>
                <a:cxnLst/>
                <a:rect l="l" t="t" r="r" b="b"/>
                <a:pathLst>
                  <a:path w="556087" h="149222">
                    <a:moveTo>
                      <a:pt x="0" y="0"/>
                    </a:moveTo>
                    <a:lnTo>
                      <a:pt x="556087" y="0"/>
                    </a:lnTo>
                    <a:lnTo>
                      <a:pt x="556087" y="149222"/>
                    </a:lnTo>
                    <a:lnTo>
                      <a:pt x="0" y="149222"/>
                    </a:lnTo>
                    <a:close/>
                  </a:path>
                </a:pathLst>
              </a:custGeom>
              <a:solidFill>
                <a:srgbClr val="EDB059"/>
              </a:solidFill>
            </p:spPr>
            <p:txBody>
              <a:bodyPr/>
              <a:lstStyle/>
              <a:p>
                <a:endParaRPr lang="es-ES" sz="1200"/>
              </a:p>
            </p:txBody>
          </p:sp>
          <p:sp>
            <p:nvSpPr>
              <p:cNvPr id="31" name="TextBox 11">
                <a:extLst>
                  <a:ext uri="{FF2B5EF4-FFF2-40B4-BE49-F238E27FC236}">
                    <a16:creationId xmlns="" xmlns:a16="http://schemas.microsoft.com/office/drawing/2014/main" id="{C0309C41-923E-A0E8-5BED-2E19FDAEF258}"/>
                  </a:ext>
                </a:extLst>
              </p:cNvPr>
              <p:cNvSpPr txBox="1"/>
              <p:nvPr/>
            </p:nvSpPr>
            <p:spPr>
              <a:xfrm>
                <a:off x="0" y="-38100"/>
                <a:ext cx="812800" cy="850900"/>
              </a:xfrm>
              <a:prstGeom prst="rect">
                <a:avLst/>
              </a:prstGeom>
            </p:spPr>
            <p:txBody>
              <a:bodyPr lIns="56212" tIns="56212" rIns="56212" bIns="56212" rtlCol="0" anchor="ctr"/>
              <a:lstStyle/>
              <a:p>
                <a:pPr algn="ctr">
                  <a:lnSpc>
                    <a:spcPts val="1269"/>
                  </a:lnSpc>
                  <a:spcBef>
                    <a:spcPct val="0"/>
                  </a:spcBef>
                </a:pPr>
                <a:endParaRPr sz="1200"/>
              </a:p>
            </p:txBody>
          </p:sp>
        </p:grpSp>
        <p:grpSp>
          <p:nvGrpSpPr>
            <p:cNvPr id="13" name="Group 12">
              <a:extLst>
                <a:ext uri="{FF2B5EF4-FFF2-40B4-BE49-F238E27FC236}">
                  <a16:creationId xmlns="" xmlns:a16="http://schemas.microsoft.com/office/drawing/2014/main" id="{D5990C6C-1050-09B4-B321-78E666E6CD3A}"/>
                </a:ext>
              </a:extLst>
            </p:cNvPr>
            <p:cNvGrpSpPr/>
            <p:nvPr/>
          </p:nvGrpSpPr>
          <p:grpSpPr>
            <a:xfrm>
              <a:off x="12340716" y="0"/>
              <a:ext cx="6170358" cy="1655769"/>
              <a:chOff x="0" y="0"/>
              <a:chExt cx="556087" cy="149222"/>
            </a:xfrm>
          </p:grpSpPr>
          <p:sp>
            <p:nvSpPr>
              <p:cNvPr id="27" name="Freeform 13">
                <a:extLst>
                  <a:ext uri="{FF2B5EF4-FFF2-40B4-BE49-F238E27FC236}">
                    <a16:creationId xmlns="" xmlns:a16="http://schemas.microsoft.com/office/drawing/2014/main" id="{4F3DDEE6-DB19-8444-8F42-DA7F39E3CA06}"/>
                  </a:ext>
                </a:extLst>
              </p:cNvPr>
              <p:cNvSpPr/>
              <p:nvPr/>
            </p:nvSpPr>
            <p:spPr>
              <a:xfrm>
                <a:off x="0" y="0"/>
                <a:ext cx="556087" cy="149222"/>
              </a:xfrm>
              <a:custGeom>
                <a:avLst/>
                <a:gdLst/>
                <a:ahLst/>
                <a:cxnLst/>
                <a:rect l="l" t="t" r="r" b="b"/>
                <a:pathLst>
                  <a:path w="556087" h="149222">
                    <a:moveTo>
                      <a:pt x="0" y="0"/>
                    </a:moveTo>
                    <a:lnTo>
                      <a:pt x="556087" y="0"/>
                    </a:lnTo>
                    <a:lnTo>
                      <a:pt x="556087" y="149222"/>
                    </a:lnTo>
                    <a:lnTo>
                      <a:pt x="0" y="149222"/>
                    </a:lnTo>
                    <a:close/>
                  </a:path>
                </a:pathLst>
              </a:custGeom>
              <a:solidFill>
                <a:srgbClr val="E49388"/>
              </a:solidFill>
            </p:spPr>
            <p:txBody>
              <a:bodyPr/>
              <a:lstStyle/>
              <a:p>
                <a:endParaRPr lang="es-ES" sz="1200"/>
              </a:p>
            </p:txBody>
          </p:sp>
          <p:sp>
            <p:nvSpPr>
              <p:cNvPr id="29" name="TextBox 14">
                <a:extLst>
                  <a:ext uri="{FF2B5EF4-FFF2-40B4-BE49-F238E27FC236}">
                    <a16:creationId xmlns="" xmlns:a16="http://schemas.microsoft.com/office/drawing/2014/main" id="{697E351B-53FF-C5F4-1E70-8F3CA13054E7}"/>
                  </a:ext>
                </a:extLst>
              </p:cNvPr>
              <p:cNvSpPr txBox="1"/>
              <p:nvPr/>
            </p:nvSpPr>
            <p:spPr>
              <a:xfrm>
                <a:off x="0" y="-38100"/>
                <a:ext cx="812800" cy="850900"/>
              </a:xfrm>
              <a:prstGeom prst="rect">
                <a:avLst/>
              </a:prstGeom>
            </p:spPr>
            <p:txBody>
              <a:bodyPr lIns="56212" tIns="56212" rIns="56212" bIns="56212" rtlCol="0" anchor="ctr"/>
              <a:lstStyle/>
              <a:p>
                <a:pPr algn="ctr">
                  <a:lnSpc>
                    <a:spcPts val="1269"/>
                  </a:lnSpc>
                  <a:spcBef>
                    <a:spcPct val="0"/>
                  </a:spcBef>
                </a:pPr>
                <a:endParaRPr sz="1200"/>
              </a:p>
            </p:txBody>
          </p:sp>
        </p:grpSp>
      </p:grpSp>
      <p:pic>
        <p:nvPicPr>
          <p:cNvPr id="23" name="22 Imagen" descr="_ultima claim.png"/>
          <p:cNvPicPr>
            <a:picLocks noChangeAspect="1"/>
          </p:cNvPicPr>
          <p:nvPr/>
        </p:nvPicPr>
        <p:blipFill>
          <a:blip r:embed="rId4" cstate="print"/>
          <a:srcRect t="39020" b="39383"/>
          <a:stretch>
            <a:fillRect/>
          </a:stretch>
        </p:blipFill>
        <p:spPr>
          <a:xfrm>
            <a:off x="2933700" y="535914"/>
            <a:ext cx="6554232" cy="1254785"/>
          </a:xfrm>
          <a:prstGeom prst="rect">
            <a:avLst/>
          </a:prstGeom>
        </p:spPr>
      </p:pic>
      <p:pic>
        <p:nvPicPr>
          <p:cNvPr id="24" name="Picture 2"/>
          <p:cNvPicPr>
            <a:picLocks noChangeAspect="1" noChangeArrowheads="1"/>
          </p:cNvPicPr>
          <p:nvPr/>
        </p:nvPicPr>
        <p:blipFill>
          <a:blip r:embed="rId5" cstate="print"/>
          <a:srcRect/>
          <a:stretch>
            <a:fillRect/>
          </a:stretch>
        </p:blipFill>
        <p:spPr bwMode="auto">
          <a:xfrm>
            <a:off x="1003300" y="1926286"/>
            <a:ext cx="10299700" cy="2594920"/>
          </a:xfrm>
          <a:prstGeom prst="rect">
            <a:avLst/>
          </a:prstGeom>
          <a:noFill/>
          <a:ln w="9525">
            <a:noFill/>
            <a:miter lim="800000"/>
            <a:headEnd/>
            <a:tailEnd/>
          </a:ln>
          <a:effectLst/>
        </p:spPr>
      </p:pic>
      <p:pic>
        <p:nvPicPr>
          <p:cNvPr id="25" name="Picture 3"/>
          <p:cNvPicPr>
            <a:picLocks noChangeAspect="1" noChangeArrowheads="1"/>
          </p:cNvPicPr>
          <p:nvPr/>
        </p:nvPicPr>
        <p:blipFill>
          <a:blip r:embed="rId6" cstate="print"/>
          <a:srcRect/>
          <a:stretch>
            <a:fillRect/>
          </a:stretch>
        </p:blipFill>
        <p:spPr bwMode="auto">
          <a:xfrm>
            <a:off x="571500" y="4810125"/>
            <a:ext cx="11226800" cy="742950"/>
          </a:xfrm>
          <a:prstGeom prst="rect">
            <a:avLst/>
          </a:prstGeom>
          <a:noFill/>
          <a:ln w="9525">
            <a:noFill/>
            <a:miter lim="800000"/>
            <a:headEnd/>
            <a:tailEnd/>
          </a:ln>
          <a:effectLst/>
        </p:spPr>
      </p:pic>
      <p:pic>
        <p:nvPicPr>
          <p:cNvPr id="42" name="41 Imagen" descr="descargar.png"/>
          <p:cNvPicPr>
            <a:picLocks noChangeAspect="1"/>
          </p:cNvPicPr>
          <p:nvPr/>
        </p:nvPicPr>
        <p:blipFill>
          <a:blip r:embed="rId7" cstate="print"/>
          <a:stretch>
            <a:fillRect/>
          </a:stretch>
        </p:blipFill>
        <p:spPr>
          <a:xfrm>
            <a:off x="3620058" y="5685872"/>
            <a:ext cx="1072814" cy="442650"/>
          </a:xfrm>
          <a:prstGeom prst="rect">
            <a:avLst/>
          </a:prstGeom>
        </p:spPr>
      </p:pic>
      <p:pic>
        <p:nvPicPr>
          <p:cNvPr id="43" name="Picture 4"/>
          <p:cNvPicPr>
            <a:picLocks noChangeAspect="1" noChangeArrowheads="1"/>
          </p:cNvPicPr>
          <p:nvPr/>
        </p:nvPicPr>
        <p:blipFill>
          <a:blip r:embed="rId8" cstate="print"/>
          <a:srcRect/>
          <a:stretch>
            <a:fillRect/>
          </a:stretch>
        </p:blipFill>
        <p:spPr bwMode="auto">
          <a:xfrm>
            <a:off x="800100" y="5589172"/>
            <a:ext cx="1103864" cy="713776"/>
          </a:xfrm>
          <a:prstGeom prst="rect">
            <a:avLst/>
          </a:prstGeom>
          <a:noFill/>
          <a:ln w="9525">
            <a:noFill/>
            <a:miter lim="800000"/>
            <a:headEnd/>
            <a:tailEnd/>
          </a:ln>
          <a:effectLst/>
        </p:spPr>
      </p:pic>
      <p:pic>
        <p:nvPicPr>
          <p:cNvPr id="44" name="Picture 5"/>
          <p:cNvPicPr>
            <a:picLocks noChangeAspect="1" noChangeArrowheads="1"/>
          </p:cNvPicPr>
          <p:nvPr/>
        </p:nvPicPr>
        <p:blipFill>
          <a:blip r:embed="rId9" cstate="print"/>
          <a:srcRect/>
          <a:stretch>
            <a:fillRect/>
          </a:stretch>
        </p:blipFill>
        <p:spPr bwMode="auto">
          <a:xfrm>
            <a:off x="2216410" y="5621734"/>
            <a:ext cx="1095564" cy="622480"/>
          </a:xfrm>
          <a:prstGeom prst="rect">
            <a:avLst/>
          </a:prstGeom>
          <a:noFill/>
          <a:ln w="9525">
            <a:noFill/>
            <a:miter lim="800000"/>
            <a:headEnd/>
            <a:tailEnd/>
          </a:ln>
          <a:effectLst/>
        </p:spPr>
      </p:pic>
      <p:pic>
        <p:nvPicPr>
          <p:cNvPr id="46" name="Picture 8"/>
          <p:cNvPicPr>
            <a:picLocks noChangeAspect="1" noChangeArrowheads="1"/>
          </p:cNvPicPr>
          <p:nvPr/>
        </p:nvPicPr>
        <p:blipFill>
          <a:blip r:embed="rId10" cstate="print"/>
          <a:srcRect/>
          <a:stretch>
            <a:fillRect/>
          </a:stretch>
        </p:blipFill>
        <p:spPr bwMode="auto">
          <a:xfrm>
            <a:off x="5023700" y="5663176"/>
            <a:ext cx="1170262" cy="506284"/>
          </a:xfrm>
          <a:prstGeom prst="rect">
            <a:avLst/>
          </a:prstGeom>
          <a:noFill/>
          <a:ln w="9525">
            <a:noFill/>
            <a:miter lim="800000"/>
            <a:headEnd/>
            <a:tailEnd/>
          </a:ln>
          <a:effectLst/>
        </p:spPr>
      </p:pic>
      <p:pic>
        <p:nvPicPr>
          <p:cNvPr id="47" name="46 Imagen" descr="logo.jpg"/>
          <p:cNvPicPr>
            <a:picLocks noChangeAspect="1"/>
          </p:cNvPicPr>
          <p:nvPr/>
        </p:nvPicPr>
        <p:blipFill>
          <a:blip r:embed="rId11" cstate="print"/>
          <a:srcRect l="18200" t="16866" r="16712" b="15296"/>
          <a:stretch>
            <a:fillRect/>
          </a:stretch>
        </p:blipFill>
        <p:spPr>
          <a:xfrm>
            <a:off x="6441714" y="5605252"/>
            <a:ext cx="818906" cy="668694"/>
          </a:xfrm>
          <a:prstGeom prst="rect">
            <a:avLst/>
          </a:prstGeom>
        </p:spPr>
      </p:pic>
      <p:pic>
        <p:nvPicPr>
          <p:cNvPr id="48" name="47 Imagen" descr="descargar.png"/>
          <p:cNvPicPr>
            <a:picLocks noChangeAspect="1"/>
          </p:cNvPicPr>
          <p:nvPr/>
        </p:nvPicPr>
        <p:blipFill>
          <a:blip r:embed="rId12" cstate="print"/>
          <a:stretch>
            <a:fillRect/>
          </a:stretch>
        </p:blipFill>
        <p:spPr>
          <a:xfrm>
            <a:off x="7525592" y="5651411"/>
            <a:ext cx="785708" cy="539268"/>
          </a:xfrm>
          <a:prstGeom prst="rect">
            <a:avLst/>
          </a:prstGeom>
        </p:spPr>
      </p:pic>
      <p:pic>
        <p:nvPicPr>
          <p:cNvPr id="49" name="48 Imagen" descr="vZOM2moS_400x400.jpg"/>
          <p:cNvPicPr>
            <a:picLocks noChangeAspect="1"/>
          </p:cNvPicPr>
          <p:nvPr/>
        </p:nvPicPr>
        <p:blipFill>
          <a:blip r:embed="rId13" cstate="print"/>
          <a:srcRect t="24615" b="22308"/>
          <a:stretch>
            <a:fillRect/>
          </a:stretch>
        </p:blipFill>
        <p:spPr>
          <a:xfrm>
            <a:off x="8679614" y="5606932"/>
            <a:ext cx="1250976" cy="663978"/>
          </a:xfrm>
          <a:prstGeom prst="rect">
            <a:avLst/>
          </a:prstGeom>
        </p:spPr>
      </p:pic>
      <p:pic>
        <p:nvPicPr>
          <p:cNvPr id="50" name="49 Imagen" descr="ALZ_0.png"/>
          <p:cNvPicPr>
            <a:picLocks noChangeAspect="1"/>
          </p:cNvPicPr>
          <p:nvPr/>
        </p:nvPicPr>
        <p:blipFill>
          <a:blip r:embed="rId14" cstate="print"/>
          <a:stretch>
            <a:fillRect/>
          </a:stretch>
        </p:blipFill>
        <p:spPr>
          <a:xfrm>
            <a:off x="10276065" y="5532041"/>
            <a:ext cx="1294758" cy="873962"/>
          </a:xfrm>
          <a:prstGeom prst="rect">
            <a:avLst/>
          </a:prstGeom>
        </p:spPr>
      </p:pic>
    </p:spTree>
    <p:extLst>
      <p:ext uri="{BB962C8B-B14F-4D97-AF65-F5344CB8AC3E}">
        <p14:creationId xmlns="" xmlns:p14="http://schemas.microsoft.com/office/powerpoint/2010/main" val="2461154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srcRect/>
          <a:stretch>
            <a:fillRect/>
          </a:stretch>
        </p:blipFill>
        <p:spPr bwMode="auto">
          <a:xfrm>
            <a:off x="261939" y="2439130"/>
            <a:ext cx="7294562" cy="142144"/>
          </a:xfrm>
          <a:prstGeom prst="rect">
            <a:avLst/>
          </a:prstGeom>
          <a:noFill/>
          <a:ln w="9525">
            <a:noFill/>
            <a:miter lim="800000"/>
            <a:headEnd/>
            <a:tailEnd/>
          </a:ln>
          <a:effectLst/>
        </p:spPr>
      </p:pic>
      <p:pic>
        <p:nvPicPr>
          <p:cNvPr id="41" name="Picture 4"/>
          <p:cNvPicPr>
            <a:picLocks noChangeAspect="1" noChangeArrowheads="1"/>
          </p:cNvPicPr>
          <p:nvPr/>
        </p:nvPicPr>
        <p:blipFill>
          <a:blip r:embed="rId3" cstate="print"/>
          <a:srcRect/>
          <a:stretch>
            <a:fillRect/>
          </a:stretch>
        </p:blipFill>
        <p:spPr bwMode="auto">
          <a:xfrm>
            <a:off x="254319" y="3363690"/>
            <a:ext cx="7294562" cy="142144"/>
          </a:xfrm>
          <a:prstGeom prst="rect">
            <a:avLst/>
          </a:prstGeom>
          <a:noFill/>
          <a:ln w="9525">
            <a:noFill/>
            <a:miter lim="800000"/>
            <a:headEnd/>
            <a:tailEnd/>
          </a:ln>
          <a:effectLst/>
        </p:spPr>
      </p:pic>
      <p:pic>
        <p:nvPicPr>
          <p:cNvPr id="42" name="Picture 4"/>
          <p:cNvPicPr>
            <a:picLocks noChangeAspect="1" noChangeArrowheads="1"/>
          </p:cNvPicPr>
          <p:nvPr/>
        </p:nvPicPr>
        <p:blipFill>
          <a:blip r:embed="rId3" cstate="print"/>
          <a:srcRect/>
          <a:stretch>
            <a:fillRect/>
          </a:stretch>
        </p:blipFill>
        <p:spPr bwMode="auto">
          <a:xfrm>
            <a:off x="254319" y="4887690"/>
            <a:ext cx="7294562" cy="142144"/>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160338" y="1495425"/>
            <a:ext cx="12031662" cy="234452"/>
          </a:xfrm>
          <a:prstGeom prst="rect">
            <a:avLst/>
          </a:prstGeom>
          <a:noFill/>
          <a:ln w="9525">
            <a:noFill/>
            <a:miter lim="800000"/>
            <a:headEnd/>
            <a:tailEnd/>
          </a:ln>
          <a:effectLst/>
        </p:spPr>
      </p:pic>
      <p:sp>
        <p:nvSpPr>
          <p:cNvPr id="28" name="Freeform 28"/>
          <p:cNvSpPr/>
          <p:nvPr/>
        </p:nvSpPr>
        <p:spPr>
          <a:xfrm>
            <a:off x="6206846" y="0"/>
            <a:ext cx="5985154" cy="404997"/>
          </a:xfrm>
          <a:custGeom>
            <a:avLst/>
            <a:gdLst/>
            <a:ahLst/>
            <a:cxnLst/>
            <a:rect l="l" t="t" r="r" b="b"/>
            <a:pathLst>
              <a:path w="3080305" h="159999">
                <a:moveTo>
                  <a:pt x="0" y="0"/>
                </a:moveTo>
                <a:lnTo>
                  <a:pt x="3080305" y="0"/>
                </a:lnTo>
                <a:lnTo>
                  <a:pt x="3080305" y="159999"/>
                </a:lnTo>
                <a:lnTo>
                  <a:pt x="0" y="159999"/>
                </a:lnTo>
                <a:close/>
              </a:path>
            </a:pathLst>
          </a:custGeom>
          <a:solidFill>
            <a:srgbClr val="D9D9D9"/>
          </a:solidFill>
        </p:spPr>
        <p:txBody>
          <a:bodyPr/>
          <a:lstStyle/>
          <a:p>
            <a:endParaRPr lang="es-ES" sz="1200">
              <a:solidFill>
                <a:srgbClr val="FFFFFF"/>
              </a:solidFill>
            </a:endParaRPr>
          </a:p>
        </p:txBody>
      </p:sp>
      <p:pic>
        <p:nvPicPr>
          <p:cNvPr id="4" name="Imagen 3" descr="Logotipo&#10;&#10;Descripción generada automáticamente">
            <a:extLst>
              <a:ext uri="{FF2B5EF4-FFF2-40B4-BE49-F238E27FC236}">
                <a16:creationId xmlns="" xmlns:a16="http://schemas.microsoft.com/office/drawing/2014/main" id="{041522A2-DDAC-546C-EBCC-F60D6398BA91}"/>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22849" y="28466"/>
            <a:ext cx="1640270" cy="1146213"/>
          </a:xfrm>
          <a:prstGeom prst="rect">
            <a:avLst/>
          </a:prstGeom>
        </p:spPr>
      </p:pic>
      <p:sp>
        <p:nvSpPr>
          <p:cNvPr id="5" name="TextBox 30">
            <a:extLst>
              <a:ext uri="{FF2B5EF4-FFF2-40B4-BE49-F238E27FC236}">
                <a16:creationId xmlns="" xmlns:a16="http://schemas.microsoft.com/office/drawing/2014/main" id="{C823A929-485C-C0FE-9080-DA9BBC06F313}"/>
              </a:ext>
            </a:extLst>
          </p:cNvPr>
          <p:cNvSpPr txBox="1"/>
          <p:nvPr/>
        </p:nvSpPr>
        <p:spPr>
          <a:xfrm>
            <a:off x="4860060" y="0"/>
            <a:ext cx="7331940" cy="271934"/>
          </a:xfrm>
          <a:prstGeom prst="rect">
            <a:avLst/>
          </a:prstGeom>
        </p:spPr>
        <p:txBody>
          <a:bodyPr wrap="square" lIns="0" tIns="0" rIns="0" bIns="0" rtlCol="0" anchor="t">
            <a:spAutoFit/>
          </a:bodyPr>
          <a:lstStyle/>
          <a:p>
            <a:pPr algn="r"/>
            <a:r>
              <a:rPr lang="es-ES_tradnl" sz="1767" b="1" dirty="0" err="1">
                <a:solidFill>
                  <a:srgbClr val="FFFFFF"/>
                </a:solidFill>
                <a:latin typeface="Glacial Indifference"/>
              </a:rPr>
              <a:t>European</a:t>
            </a:r>
            <a:r>
              <a:rPr lang="es-ES_tradnl" sz="1767" b="1" dirty="0">
                <a:solidFill>
                  <a:srgbClr val="FFFFFF"/>
                </a:solidFill>
                <a:latin typeface="Glacial Indifference"/>
              </a:rPr>
              <a:t> Digital </a:t>
            </a:r>
            <a:r>
              <a:rPr lang="es-ES_tradnl" sz="1767" b="1" dirty="0" err="1">
                <a:solidFill>
                  <a:srgbClr val="FFFFFF"/>
                </a:solidFill>
                <a:latin typeface="Glacial Indifference"/>
              </a:rPr>
              <a:t>Innovation</a:t>
            </a:r>
            <a:r>
              <a:rPr lang="es-ES_tradnl" sz="1767" b="1" dirty="0">
                <a:solidFill>
                  <a:srgbClr val="FFFFFF"/>
                </a:solidFill>
                <a:latin typeface="Glacial Indifference"/>
              </a:rPr>
              <a:t> Hub of Navarra- IRIS EDIH</a:t>
            </a:r>
            <a:r>
              <a:rPr lang="es-ES_tradnl" sz="1767" b="1" spc="77" dirty="0">
                <a:solidFill>
                  <a:srgbClr val="FFFFFF"/>
                </a:solidFill>
                <a:latin typeface="Glacial Indifference"/>
              </a:rPr>
              <a:t>​</a:t>
            </a:r>
            <a:endParaRPr lang="es-ES" sz="1200" dirty="0"/>
          </a:p>
        </p:txBody>
      </p:sp>
      <p:grpSp>
        <p:nvGrpSpPr>
          <p:cNvPr id="2" name="Group 2">
            <a:extLst>
              <a:ext uri="{FF2B5EF4-FFF2-40B4-BE49-F238E27FC236}">
                <a16:creationId xmlns="" xmlns:a16="http://schemas.microsoft.com/office/drawing/2014/main" id="{B038B999-620D-302B-44CB-F9BAFF494904}"/>
              </a:ext>
            </a:extLst>
          </p:cNvPr>
          <p:cNvGrpSpPr/>
          <p:nvPr/>
        </p:nvGrpSpPr>
        <p:grpSpPr>
          <a:xfrm>
            <a:off x="2038925" y="532688"/>
            <a:ext cx="10153075" cy="460688"/>
            <a:chOff x="0" y="-38100"/>
            <a:chExt cx="4878983" cy="850900"/>
          </a:xfrm>
        </p:grpSpPr>
        <p:sp>
          <p:nvSpPr>
            <p:cNvPr id="7" name="Freeform 3">
              <a:extLst>
                <a:ext uri="{FF2B5EF4-FFF2-40B4-BE49-F238E27FC236}">
                  <a16:creationId xmlns="" xmlns:a16="http://schemas.microsoft.com/office/drawing/2014/main" id="{F837DE9F-E61D-0B20-CC35-220D44FDA959}"/>
                </a:ext>
              </a:extLst>
            </p:cNvPr>
            <p:cNvSpPr/>
            <p:nvPr/>
          </p:nvSpPr>
          <p:spPr>
            <a:xfrm>
              <a:off x="0" y="0"/>
              <a:ext cx="4878983" cy="812800"/>
            </a:xfrm>
            <a:custGeom>
              <a:avLst/>
              <a:gdLst/>
              <a:ahLst/>
              <a:cxnLst/>
              <a:rect l="l" t="t" r="r" b="b"/>
              <a:pathLst>
                <a:path w="4878983" h="812800">
                  <a:moveTo>
                    <a:pt x="0" y="0"/>
                  </a:moveTo>
                  <a:lnTo>
                    <a:pt x="4878983" y="0"/>
                  </a:lnTo>
                  <a:lnTo>
                    <a:pt x="4878983" y="812800"/>
                  </a:lnTo>
                  <a:lnTo>
                    <a:pt x="0" y="812800"/>
                  </a:lnTo>
                  <a:close/>
                </a:path>
              </a:pathLst>
            </a:custGeom>
            <a:solidFill>
              <a:srgbClr val="7D9CCD"/>
            </a:solidFill>
          </p:spPr>
          <p:txBody>
            <a:bodyPr/>
            <a:lstStyle/>
            <a:p>
              <a:endParaRPr lang="es-ES" sz="1200"/>
            </a:p>
          </p:txBody>
        </p:sp>
        <p:sp>
          <p:nvSpPr>
            <p:cNvPr id="8" name="TextBox 4">
              <a:extLst>
                <a:ext uri="{FF2B5EF4-FFF2-40B4-BE49-F238E27FC236}">
                  <a16:creationId xmlns="" xmlns:a16="http://schemas.microsoft.com/office/drawing/2014/main" id="{CE94DA4D-2E9D-EC6B-8CD1-60390B7D12EB}"/>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sp>
        <p:nvSpPr>
          <p:cNvPr id="10" name="TextBox 30">
            <a:extLst>
              <a:ext uri="{FF2B5EF4-FFF2-40B4-BE49-F238E27FC236}">
                <a16:creationId xmlns="" xmlns:a16="http://schemas.microsoft.com/office/drawing/2014/main" id="{D7326605-C645-86CB-5918-CA1708CF8168}"/>
              </a:ext>
            </a:extLst>
          </p:cNvPr>
          <p:cNvSpPr txBox="1"/>
          <p:nvPr/>
        </p:nvSpPr>
        <p:spPr>
          <a:xfrm>
            <a:off x="99833" y="1247666"/>
            <a:ext cx="7331940" cy="271934"/>
          </a:xfrm>
          <a:prstGeom prst="rect">
            <a:avLst/>
          </a:prstGeom>
        </p:spPr>
        <p:txBody>
          <a:bodyPr lIns="0" tIns="0" rIns="0" bIns="0" rtlCol="0" anchor="t">
            <a:spAutoFit/>
          </a:bodyPr>
          <a:lstStyle/>
          <a:p>
            <a:r>
              <a:rPr lang="es-ES_tradnl" sz="1767" b="1" dirty="0">
                <a:solidFill>
                  <a:srgbClr val="FFFFFF"/>
                </a:solidFill>
                <a:latin typeface="Glacial Indifference"/>
              </a:rPr>
              <a:t>Título</a:t>
            </a:r>
            <a:endParaRPr lang="es-ES" sz="1200" dirty="0"/>
          </a:p>
        </p:txBody>
      </p:sp>
      <p:sp>
        <p:nvSpPr>
          <p:cNvPr id="11" name="CuadroTexto 10">
            <a:extLst>
              <a:ext uri="{FF2B5EF4-FFF2-40B4-BE49-F238E27FC236}">
                <a16:creationId xmlns="" xmlns:a16="http://schemas.microsoft.com/office/drawing/2014/main" id="{6971336E-1DAA-0504-D62B-DE568798FA9A}"/>
              </a:ext>
            </a:extLst>
          </p:cNvPr>
          <p:cNvSpPr txBox="1"/>
          <p:nvPr/>
        </p:nvSpPr>
        <p:spPr>
          <a:xfrm>
            <a:off x="2133600" y="626533"/>
            <a:ext cx="7112000" cy="338554"/>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algn="l"/>
            <a:r>
              <a:rPr lang="es-ES" b="1" dirty="0" smtClean="0">
                <a:solidFill>
                  <a:schemeClr val="bg1"/>
                </a:solidFill>
                <a:latin typeface="Glacial Indifference Bold"/>
                <a:cs typeface="Calibri"/>
              </a:rPr>
              <a:t>RETO 2 - SEGURIDAD ALIMENTARIA Y DE CALIDAD</a:t>
            </a:r>
            <a:endParaRPr lang="es-ES" b="1" dirty="0">
              <a:solidFill>
                <a:schemeClr val="bg1"/>
              </a:solidFill>
              <a:latin typeface="Glacial Indifference Bold"/>
            </a:endParaRPr>
          </a:p>
        </p:txBody>
      </p:sp>
      <p:grpSp>
        <p:nvGrpSpPr>
          <p:cNvPr id="3" name="Group 2">
            <a:extLst>
              <a:ext uri="{FF2B5EF4-FFF2-40B4-BE49-F238E27FC236}">
                <a16:creationId xmlns="" xmlns:a16="http://schemas.microsoft.com/office/drawing/2014/main" id="{20EF5F55-7663-2B2C-6257-62D46CB6F9B6}"/>
              </a:ext>
            </a:extLst>
          </p:cNvPr>
          <p:cNvGrpSpPr/>
          <p:nvPr/>
        </p:nvGrpSpPr>
        <p:grpSpPr>
          <a:xfrm>
            <a:off x="0" y="6533288"/>
            <a:ext cx="12192000" cy="324713"/>
            <a:chOff x="0" y="0"/>
            <a:chExt cx="24681432" cy="1655769"/>
          </a:xfrm>
        </p:grpSpPr>
        <p:grpSp>
          <p:nvGrpSpPr>
            <p:cNvPr id="6" name="Group 3">
              <a:extLst>
                <a:ext uri="{FF2B5EF4-FFF2-40B4-BE49-F238E27FC236}">
                  <a16:creationId xmlns="" xmlns:a16="http://schemas.microsoft.com/office/drawing/2014/main" id="{99D03301-C3C5-B1C2-85B3-51D53340FD22}"/>
                </a:ext>
              </a:extLst>
            </p:cNvPr>
            <p:cNvGrpSpPr/>
            <p:nvPr/>
          </p:nvGrpSpPr>
          <p:grpSpPr>
            <a:xfrm>
              <a:off x="0" y="0"/>
              <a:ext cx="6170358" cy="1655769"/>
              <a:chOff x="0" y="0"/>
              <a:chExt cx="556087" cy="149222"/>
            </a:xfrm>
          </p:grpSpPr>
          <p:sp>
            <p:nvSpPr>
              <p:cNvPr id="34" name="Freeform 4">
                <a:extLst>
                  <a:ext uri="{FF2B5EF4-FFF2-40B4-BE49-F238E27FC236}">
                    <a16:creationId xmlns="" xmlns:a16="http://schemas.microsoft.com/office/drawing/2014/main" id="{E1ABF729-E7FE-68E9-3AA7-FCD742E14C29}"/>
                  </a:ext>
                </a:extLst>
              </p:cNvPr>
              <p:cNvSpPr/>
              <p:nvPr/>
            </p:nvSpPr>
            <p:spPr>
              <a:xfrm>
                <a:off x="0" y="0"/>
                <a:ext cx="556087" cy="149222"/>
              </a:xfrm>
              <a:custGeom>
                <a:avLst/>
                <a:gdLst/>
                <a:ahLst/>
                <a:cxnLst/>
                <a:rect l="l" t="t" r="r" b="b"/>
                <a:pathLst>
                  <a:path w="556087" h="149222">
                    <a:moveTo>
                      <a:pt x="0" y="0"/>
                    </a:moveTo>
                    <a:lnTo>
                      <a:pt x="556087" y="0"/>
                    </a:lnTo>
                    <a:lnTo>
                      <a:pt x="556087" y="149222"/>
                    </a:lnTo>
                    <a:lnTo>
                      <a:pt x="0" y="149222"/>
                    </a:lnTo>
                    <a:close/>
                  </a:path>
                </a:pathLst>
              </a:custGeom>
              <a:solidFill>
                <a:srgbClr val="7C9CCD"/>
              </a:solidFill>
            </p:spPr>
            <p:txBody>
              <a:bodyPr/>
              <a:lstStyle/>
              <a:p>
                <a:endParaRPr lang="es-ES" sz="1200"/>
              </a:p>
            </p:txBody>
          </p:sp>
          <p:sp>
            <p:nvSpPr>
              <p:cNvPr id="35" name="TextBox 5">
                <a:extLst>
                  <a:ext uri="{FF2B5EF4-FFF2-40B4-BE49-F238E27FC236}">
                    <a16:creationId xmlns="" xmlns:a16="http://schemas.microsoft.com/office/drawing/2014/main" id="{82AAF04B-4CCF-3B26-3128-D0A386C2766F}"/>
                  </a:ext>
                </a:extLst>
              </p:cNvPr>
              <p:cNvSpPr txBox="1"/>
              <p:nvPr/>
            </p:nvSpPr>
            <p:spPr>
              <a:xfrm>
                <a:off x="0" y="-38100"/>
                <a:ext cx="812800" cy="850900"/>
              </a:xfrm>
              <a:prstGeom prst="rect">
                <a:avLst/>
              </a:prstGeom>
            </p:spPr>
            <p:txBody>
              <a:bodyPr lIns="56212" tIns="56212" rIns="56212" bIns="56212" rtlCol="0" anchor="ctr"/>
              <a:lstStyle/>
              <a:p>
                <a:pPr algn="ctr">
                  <a:lnSpc>
                    <a:spcPts val="1269"/>
                  </a:lnSpc>
                  <a:spcBef>
                    <a:spcPct val="0"/>
                  </a:spcBef>
                </a:pPr>
                <a:endParaRPr sz="1200"/>
              </a:p>
            </p:txBody>
          </p:sp>
        </p:grpSp>
        <p:grpSp>
          <p:nvGrpSpPr>
            <p:cNvPr id="9" name="Group 6">
              <a:extLst>
                <a:ext uri="{FF2B5EF4-FFF2-40B4-BE49-F238E27FC236}">
                  <a16:creationId xmlns="" xmlns:a16="http://schemas.microsoft.com/office/drawing/2014/main" id="{F131FD2E-7AB1-4893-2C8B-A08132A8AB88}"/>
                </a:ext>
              </a:extLst>
            </p:cNvPr>
            <p:cNvGrpSpPr/>
            <p:nvPr/>
          </p:nvGrpSpPr>
          <p:grpSpPr>
            <a:xfrm>
              <a:off x="6170358" y="0"/>
              <a:ext cx="6170358" cy="1655769"/>
              <a:chOff x="0" y="0"/>
              <a:chExt cx="556087" cy="149222"/>
            </a:xfrm>
          </p:grpSpPr>
          <p:sp>
            <p:nvSpPr>
              <p:cNvPr id="32" name="Freeform 7">
                <a:extLst>
                  <a:ext uri="{FF2B5EF4-FFF2-40B4-BE49-F238E27FC236}">
                    <a16:creationId xmlns="" xmlns:a16="http://schemas.microsoft.com/office/drawing/2014/main" id="{4FA521A8-F48F-492C-D8FA-42180867BBBC}"/>
                  </a:ext>
                </a:extLst>
              </p:cNvPr>
              <p:cNvSpPr/>
              <p:nvPr/>
            </p:nvSpPr>
            <p:spPr>
              <a:xfrm>
                <a:off x="0" y="0"/>
                <a:ext cx="556087" cy="149222"/>
              </a:xfrm>
              <a:custGeom>
                <a:avLst/>
                <a:gdLst/>
                <a:ahLst/>
                <a:cxnLst/>
                <a:rect l="l" t="t" r="r" b="b"/>
                <a:pathLst>
                  <a:path w="556087" h="149222">
                    <a:moveTo>
                      <a:pt x="0" y="0"/>
                    </a:moveTo>
                    <a:lnTo>
                      <a:pt x="556087" y="0"/>
                    </a:lnTo>
                    <a:lnTo>
                      <a:pt x="556087" y="149222"/>
                    </a:lnTo>
                    <a:lnTo>
                      <a:pt x="0" y="149222"/>
                    </a:lnTo>
                    <a:close/>
                  </a:path>
                </a:pathLst>
              </a:custGeom>
              <a:solidFill>
                <a:srgbClr val="89BCA1"/>
              </a:solidFill>
            </p:spPr>
            <p:txBody>
              <a:bodyPr/>
              <a:lstStyle/>
              <a:p>
                <a:endParaRPr lang="es-ES" sz="1200"/>
              </a:p>
            </p:txBody>
          </p:sp>
          <p:sp>
            <p:nvSpPr>
              <p:cNvPr id="33" name="TextBox 8">
                <a:extLst>
                  <a:ext uri="{FF2B5EF4-FFF2-40B4-BE49-F238E27FC236}">
                    <a16:creationId xmlns="" xmlns:a16="http://schemas.microsoft.com/office/drawing/2014/main" id="{B5F831F8-0001-05B2-FAFA-68A1B0D77289}"/>
                  </a:ext>
                </a:extLst>
              </p:cNvPr>
              <p:cNvSpPr txBox="1"/>
              <p:nvPr/>
            </p:nvSpPr>
            <p:spPr>
              <a:xfrm>
                <a:off x="0" y="-38100"/>
                <a:ext cx="812800" cy="850900"/>
              </a:xfrm>
              <a:prstGeom prst="rect">
                <a:avLst/>
              </a:prstGeom>
            </p:spPr>
            <p:txBody>
              <a:bodyPr lIns="56212" tIns="56212" rIns="56212" bIns="56212" rtlCol="0" anchor="ctr"/>
              <a:lstStyle/>
              <a:p>
                <a:pPr algn="ctr">
                  <a:lnSpc>
                    <a:spcPts val="1269"/>
                  </a:lnSpc>
                  <a:spcBef>
                    <a:spcPct val="0"/>
                  </a:spcBef>
                </a:pPr>
                <a:endParaRPr sz="1200"/>
              </a:p>
            </p:txBody>
          </p:sp>
        </p:grpSp>
        <p:grpSp>
          <p:nvGrpSpPr>
            <p:cNvPr id="12" name="Group 9">
              <a:extLst>
                <a:ext uri="{FF2B5EF4-FFF2-40B4-BE49-F238E27FC236}">
                  <a16:creationId xmlns="" xmlns:a16="http://schemas.microsoft.com/office/drawing/2014/main" id="{B5F8F900-8DC7-D061-354E-3CE9D1600CB3}"/>
                </a:ext>
              </a:extLst>
            </p:cNvPr>
            <p:cNvGrpSpPr/>
            <p:nvPr/>
          </p:nvGrpSpPr>
          <p:grpSpPr>
            <a:xfrm>
              <a:off x="18511074" y="0"/>
              <a:ext cx="6170358" cy="1655769"/>
              <a:chOff x="0" y="0"/>
              <a:chExt cx="556087" cy="149222"/>
            </a:xfrm>
          </p:grpSpPr>
          <p:sp>
            <p:nvSpPr>
              <p:cNvPr id="30" name="Freeform 10">
                <a:extLst>
                  <a:ext uri="{FF2B5EF4-FFF2-40B4-BE49-F238E27FC236}">
                    <a16:creationId xmlns="" xmlns:a16="http://schemas.microsoft.com/office/drawing/2014/main" id="{1F938438-B9BF-0089-99AD-8FBD6EBFE4CB}"/>
                  </a:ext>
                </a:extLst>
              </p:cNvPr>
              <p:cNvSpPr/>
              <p:nvPr/>
            </p:nvSpPr>
            <p:spPr>
              <a:xfrm>
                <a:off x="0" y="0"/>
                <a:ext cx="556087" cy="149222"/>
              </a:xfrm>
              <a:custGeom>
                <a:avLst/>
                <a:gdLst/>
                <a:ahLst/>
                <a:cxnLst/>
                <a:rect l="l" t="t" r="r" b="b"/>
                <a:pathLst>
                  <a:path w="556087" h="149222">
                    <a:moveTo>
                      <a:pt x="0" y="0"/>
                    </a:moveTo>
                    <a:lnTo>
                      <a:pt x="556087" y="0"/>
                    </a:lnTo>
                    <a:lnTo>
                      <a:pt x="556087" y="149222"/>
                    </a:lnTo>
                    <a:lnTo>
                      <a:pt x="0" y="149222"/>
                    </a:lnTo>
                    <a:close/>
                  </a:path>
                </a:pathLst>
              </a:custGeom>
              <a:solidFill>
                <a:srgbClr val="EDB059"/>
              </a:solidFill>
            </p:spPr>
            <p:txBody>
              <a:bodyPr/>
              <a:lstStyle/>
              <a:p>
                <a:endParaRPr lang="es-ES" sz="1200"/>
              </a:p>
            </p:txBody>
          </p:sp>
          <p:sp>
            <p:nvSpPr>
              <p:cNvPr id="31" name="TextBox 11">
                <a:extLst>
                  <a:ext uri="{FF2B5EF4-FFF2-40B4-BE49-F238E27FC236}">
                    <a16:creationId xmlns="" xmlns:a16="http://schemas.microsoft.com/office/drawing/2014/main" id="{C0309C41-923E-A0E8-5BED-2E19FDAEF258}"/>
                  </a:ext>
                </a:extLst>
              </p:cNvPr>
              <p:cNvSpPr txBox="1"/>
              <p:nvPr/>
            </p:nvSpPr>
            <p:spPr>
              <a:xfrm>
                <a:off x="0" y="-38100"/>
                <a:ext cx="812800" cy="850900"/>
              </a:xfrm>
              <a:prstGeom prst="rect">
                <a:avLst/>
              </a:prstGeom>
            </p:spPr>
            <p:txBody>
              <a:bodyPr lIns="56212" tIns="56212" rIns="56212" bIns="56212" rtlCol="0" anchor="ctr"/>
              <a:lstStyle/>
              <a:p>
                <a:pPr algn="ctr">
                  <a:lnSpc>
                    <a:spcPts val="1269"/>
                  </a:lnSpc>
                  <a:spcBef>
                    <a:spcPct val="0"/>
                  </a:spcBef>
                </a:pPr>
                <a:endParaRPr sz="1200"/>
              </a:p>
            </p:txBody>
          </p:sp>
        </p:grpSp>
        <p:grpSp>
          <p:nvGrpSpPr>
            <p:cNvPr id="13" name="Group 12">
              <a:extLst>
                <a:ext uri="{FF2B5EF4-FFF2-40B4-BE49-F238E27FC236}">
                  <a16:creationId xmlns="" xmlns:a16="http://schemas.microsoft.com/office/drawing/2014/main" id="{D5990C6C-1050-09B4-B321-78E666E6CD3A}"/>
                </a:ext>
              </a:extLst>
            </p:cNvPr>
            <p:cNvGrpSpPr/>
            <p:nvPr/>
          </p:nvGrpSpPr>
          <p:grpSpPr>
            <a:xfrm>
              <a:off x="12340716" y="0"/>
              <a:ext cx="6170358" cy="1655769"/>
              <a:chOff x="0" y="0"/>
              <a:chExt cx="556087" cy="149222"/>
            </a:xfrm>
          </p:grpSpPr>
          <p:sp>
            <p:nvSpPr>
              <p:cNvPr id="27" name="Freeform 13">
                <a:extLst>
                  <a:ext uri="{FF2B5EF4-FFF2-40B4-BE49-F238E27FC236}">
                    <a16:creationId xmlns="" xmlns:a16="http://schemas.microsoft.com/office/drawing/2014/main" id="{4F3DDEE6-DB19-8444-8F42-DA7F39E3CA06}"/>
                  </a:ext>
                </a:extLst>
              </p:cNvPr>
              <p:cNvSpPr/>
              <p:nvPr/>
            </p:nvSpPr>
            <p:spPr>
              <a:xfrm>
                <a:off x="0" y="0"/>
                <a:ext cx="556087" cy="149222"/>
              </a:xfrm>
              <a:custGeom>
                <a:avLst/>
                <a:gdLst/>
                <a:ahLst/>
                <a:cxnLst/>
                <a:rect l="l" t="t" r="r" b="b"/>
                <a:pathLst>
                  <a:path w="556087" h="149222">
                    <a:moveTo>
                      <a:pt x="0" y="0"/>
                    </a:moveTo>
                    <a:lnTo>
                      <a:pt x="556087" y="0"/>
                    </a:lnTo>
                    <a:lnTo>
                      <a:pt x="556087" y="149222"/>
                    </a:lnTo>
                    <a:lnTo>
                      <a:pt x="0" y="149222"/>
                    </a:lnTo>
                    <a:close/>
                  </a:path>
                </a:pathLst>
              </a:custGeom>
              <a:solidFill>
                <a:srgbClr val="E49388"/>
              </a:solidFill>
            </p:spPr>
            <p:txBody>
              <a:bodyPr/>
              <a:lstStyle/>
              <a:p>
                <a:endParaRPr lang="es-ES" sz="1200"/>
              </a:p>
            </p:txBody>
          </p:sp>
          <p:sp>
            <p:nvSpPr>
              <p:cNvPr id="29" name="TextBox 14">
                <a:extLst>
                  <a:ext uri="{FF2B5EF4-FFF2-40B4-BE49-F238E27FC236}">
                    <a16:creationId xmlns="" xmlns:a16="http://schemas.microsoft.com/office/drawing/2014/main" id="{697E351B-53FF-C5F4-1E70-8F3CA13054E7}"/>
                  </a:ext>
                </a:extLst>
              </p:cNvPr>
              <p:cNvSpPr txBox="1"/>
              <p:nvPr/>
            </p:nvSpPr>
            <p:spPr>
              <a:xfrm>
                <a:off x="0" y="-38100"/>
                <a:ext cx="812800" cy="850900"/>
              </a:xfrm>
              <a:prstGeom prst="rect">
                <a:avLst/>
              </a:prstGeom>
            </p:spPr>
            <p:txBody>
              <a:bodyPr lIns="56212" tIns="56212" rIns="56212" bIns="56212" rtlCol="0" anchor="ctr"/>
              <a:lstStyle/>
              <a:p>
                <a:pPr algn="ctr">
                  <a:lnSpc>
                    <a:spcPts val="1269"/>
                  </a:lnSpc>
                  <a:spcBef>
                    <a:spcPct val="0"/>
                  </a:spcBef>
                </a:pPr>
                <a:endParaRPr sz="1200"/>
              </a:p>
            </p:txBody>
          </p:sp>
        </p:grpSp>
      </p:grpSp>
      <p:sp>
        <p:nvSpPr>
          <p:cNvPr id="24" name="CuadroTexto 10">
            <a:extLst>
              <a:ext uri="{FF2B5EF4-FFF2-40B4-BE49-F238E27FC236}">
                <a16:creationId xmlns="" xmlns:a16="http://schemas.microsoft.com/office/drawing/2014/main" id="{6971336E-1DAA-0504-D62B-DE568798FA9A}"/>
              </a:ext>
            </a:extLst>
          </p:cNvPr>
          <p:cNvSpPr txBox="1"/>
          <p:nvPr/>
        </p:nvSpPr>
        <p:spPr>
          <a:xfrm>
            <a:off x="457200" y="1236133"/>
            <a:ext cx="11102340" cy="307777"/>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algn="l"/>
            <a:r>
              <a:rPr lang="es-ES" sz="1600" b="1" dirty="0" smtClean="0">
                <a:solidFill>
                  <a:srgbClr val="003399"/>
                </a:solidFill>
                <a:latin typeface="Glacial Indifference Bold"/>
                <a:cs typeface="Calibri"/>
              </a:rPr>
              <a:t>RETO 2.1 – CONTROL DE LOS PARÁMETROS DE PROCESO DE SEGURIDAD ALIMENTARIA Y CALIDAD </a:t>
            </a:r>
            <a:endParaRPr lang="es-ES" sz="1600" b="1" dirty="0">
              <a:solidFill>
                <a:srgbClr val="003399"/>
              </a:solidFill>
              <a:latin typeface="Glacial Indifference Bold"/>
            </a:endParaRPr>
          </a:p>
        </p:txBody>
      </p:sp>
      <p:sp>
        <p:nvSpPr>
          <p:cNvPr id="25" name="24 CuadroTexto"/>
          <p:cNvSpPr txBox="1"/>
          <p:nvPr/>
        </p:nvSpPr>
        <p:spPr>
          <a:xfrm>
            <a:off x="419100" y="2527301"/>
            <a:ext cx="7048500" cy="523220"/>
          </a:xfrm>
          <a:prstGeom prst="rect">
            <a:avLst/>
          </a:prstGeom>
          <a:noFill/>
        </p:spPr>
        <p:txBody>
          <a:bodyPr wrap="square" rtlCol="0">
            <a:spAutoFit/>
          </a:bodyPr>
          <a:lstStyle/>
          <a:p>
            <a:r>
              <a:rPr lang="es-ES" sz="1400" dirty="0" smtClean="0"/>
              <a:t>Sistema de visión artificial para la supervisión del control de calidad en continuo de la línea de producción</a:t>
            </a:r>
          </a:p>
        </p:txBody>
      </p:sp>
      <p:sp>
        <p:nvSpPr>
          <p:cNvPr id="37" name="CuadroTexto 10">
            <a:extLst>
              <a:ext uri="{FF2B5EF4-FFF2-40B4-BE49-F238E27FC236}">
                <a16:creationId xmlns="" xmlns:a16="http://schemas.microsoft.com/office/drawing/2014/main" id="{6971336E-1DAA-0504-D62B-DE568798FA9A}"/>
              </a:ext>
            </a:extLst>
          </p:cNvPr>
          <p:cNvSpPr txBox="1"/>
          <p:nvPr/>
        </p:nvSpPr>
        <p:spPr>
          <a:xfrm>
            <a:off x="533400" y="1727201"/>
            <a:ext cx="6781800" cy="276999"/>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algn="l"/>
            <a:r>
              <a:rPr lang="es-ES" sz="1400" b="1" dirty="0" smtClean="0">
                <a:solidFill>
                  <a:srgbClr val="003399"/>
                </a:solidFill>
                <a:latin typeface="Glacial Indifference Bold"/>
                <a:cs typeface="Calibri"/>
              </a:rPr>
              <a:t>Sistema de control de calidad en línea de producción mediante visión artificial</a:t>
            </a:r>
            <a:endParaRPr lang="es-ES" sz="1400" b="1" dirty="0">
              <a:solidFill>
                <a:srgbClr val="003399"/>
              </a:solidFill>
              <a:latin typeface="Glacial Indifference Bold"/>
            </a:endParaRPr>
          </a:p>
        </p:txBody>
      </p:sp>
      <p:sp>
        <p:nvSpPr>
          <p:cNvPr id="38" name="CuadroTexto 10">
            <a:extLst>
              <a:ext uri="{FF2B5EF4-FFF2-40B4-BE49-F238E27FC236}">
                <a16:creationId xmlns="" xmlns:a16="http://schemas.microsoft.com/office/drawing/2014/main" id="{6971336E-1DAA-0504-D62B-DE568798FA9A}"/>
              </a:ext>
            </a:extLst>
          </p:cNvPr>
          <p:cNvSpPr txBox="1"/>
          <p:nvPr/>
        </p:nvSpPr>
        <p:spPr>
          <a:xfrm>
            <a:off x="419100" y="2175933"/>
            <a:ext cx="3225800" cy="307777"/>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algn="l"/>
            <a:r>
              <a:rPr lang="es-ES" sz="1600" b="1" dirty="0" smtClean="0">
                <a:solidFill>
                  <a:srgbClr val="003399"/>
                </a:solidFill>
                <a:latin typeface="Glacial Indifference Bold"/>
                <a:cs typeface="Calibri"/>
              </a:rPr>
              <a:t>¿Qué es?</a:t>
            </a:r>
            <a:endParaRPr lang="es-ES" sz="1600" b="1" dirty="0">
              <a:solidFill>
                <a:srgbClr val="003399"/>
              </a:solidFill>
              <a:latin typeface="Glacial Indifference Bold"/>
            </a:endParaRPr>
          </a:p>
        </p:txBody>
      </p:sp>
      <p:sp>
        <p:nvSpPr>
          <p:cNvPr id="39" name="CuadroTexto 10">
            <a:extLst>
              <a:ext uri="{FF2B5EF4-FFF2-40B4-BE49-F238E27FC236}">
                <a16:creationId xmlns="" xmlns:a16="http://schemas.microsoft.com/office/drawing/2014/main" id="{6971336E-1DAA-0504-D62B-DE568798FA9A}"/>
              </a:ext>
            </a:extLst>
          </p:cNvPr>
          <p:cNvSpPr txBox="1"/>
          <p:nvPr/>
        </p:nvSpPr>
        <p:spPr>
          <a:xfrm>
            <a:off x="424180" y="3100493"/>
            <a:ext cx="3225800" cy="307777"/>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algn="l"/>
            <a:r>
              <a:rPr lang="es-ES" sz="1600" b="1" dirty="0" smtClean="0">
                <a:solidFill>
                  <a:srgbClr val="003399"/>
                </a:solidFill>
                <a:latin typeface="Glacial Indifference Bold"/>
                <a:cs typeface="Calibri"/>
              </a:rPr>
              <a:t>Problema</a:t>
            </a:r>
            <a:endParaRPr lang="es-ES" sz="1600" b="1" dirty="0">
              <a:solidFill>
                <a:srgbClr val="003399"/>
              </a:solidFill>
              <a:latin typeface="Glacial Indifference Bold"/>
            </a:endParaRPr>
          </a:p>
        </p:txBody>
      </p:sp>
      <p:sp>
        <p:nvSpPr>
          <p:cNvPr id="40" name="CuadroTexto 10">
            <a:extLst>
              <a:ext uri="{FF2B5EF4-FFF2-40B4-BE49-F238E27FC236}">
                <a16:creationId xmlns="" xmlns:a16="http://schemas.microsoft.com/office/drawing/2014/main" id="{6971336E-1DAA-0504-D62B-DE568798FA9A}"/>
              </a:ext>
            </a:extLst>
          </p:cNvPr>
          <p:cNvSpPr txBox="1"/>
          <p:nvPr/>
        </p:nvSpPr>
        <p:spPr>
          <a:xfrm>
            <a:off x="411480" y="4611793"/>
            <a:ext cx="3225800" cy="307777"/>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algn="l"/>
            <a:r>
              <a:rPr lang="es-ES" sz="1600" b="1" dirty="0" smtClean="0">
                <a:solidFill>
                  <a:srgbClr val="003399"/>
                </a:solidFill>
                <a:latin typeface="Glacial Indifference Bold"/>
                <a:cs typeface="Calibri"/>
              </a:rPr>
              <a:t>Solución</a:t>
            </a:r>
            <a:endParaRPr lang="es-ES" sz="1600" b="1" dirty="0">
              <a:solidFill>
                <a:srgbClr val="003399"/>
              </a:solidFill>
              <a:latin typeface="Glacial Indifference Bold"/>
            </a:endParaRPr>
          </a:p>
        </p:txBody>
      </p:sp>
      <p:sp>
        <p:nvSpPr>
          <p:cNvPr id="43" name="42 CuadroTexto"/>
          <p:cNvSpPr txBox="1"/>
          <p:nvPr/>
        </p:nvSpPr>
        <p:spPr>
          <a:xfrm>
            <a:off x="378460" y="3385821"/>
            <a:ext cx="7843520" cy="1169551"/>
          </a:xfrm>
          <a:prstGeom prst="rect">
            <a:avLst/>
          </a:prstGeom>
          <a:noFill/>
        </p:spPr>
        <p:txBody>
          <a:bodyPr wrap="square" rtlCol="0">
            <a:spAutoFit/>
          </a:bodyPr>
          <a:lstStyle/>
          <a:p>
            <a:r>
              <a:rPr lang="es-ES" sz="1400" dirty="0" smtClean="0"/>
              <a:t>Alta dotación de recursos económicos a la inspección visual</a:t>
            </a:r>
          </a:p>
          <a:p>
            <a:endParaRPr lang="es-ES" sz="1400" dirty="0" smtClean="0"/>
          </a:p>
          <a:p>
            <a:r>
              <a:rPr lang="es-ES" sz="1400" dirty="0" smtClean="0"/>
              <a:t>Presencia en el estuchado de productos no considerados de “calidad suficiente”</a:t>
            </a:r>
          </a:p>
          <a:p>
            <a:endParaRPr lang="es-ES" sz="1400" dirty="0" smtClean="0"/>
          </a:p>
          <a:p>
            <a:r>
              <a:rPr lang="es-ES" sz="1400" dirty="0" smtClean="0"/>
              <a:t>Intervención humana, falta criterio objetivo</a:t>
            </a:r>
          </a:p>
        </p:txBody>
      </p:sp>
      <p:sp>
        <p:nvSpPr>
          <p:cNvPr id="44" name="43 CuadroTexto"/>
          <p:cNvSpPr txBox="1"/>
          <p:nvPr/>
        </p:nvSpPr>
        <p:spPr>
          <a:xfrm>
            <a:off x="398780" y="4950461"/>
            <a:ext cx="7457440" cy="1384995"/>
          </a:xfrm>
          <a:prstGeom prst="rect">
            <a:avLst/>
          </a:prstGeom>
          <a:noFill/>
        </p:spPr>
        <p:txBody>
          <a:bodyPr wrap="square" rtlCol="0">
            <a:spAutoFit/>
          </a:bodyPr>
          <a:lstStyle/>
          <a:p>
            <a:r>
              <a:rPr lang="es-ES" sz="1400" dirty="0" smtClean="0"/>
              <a:t>Integración de varias cámaras de visión artificial con un software de gestión de imagen y aprendizaje de modelos. Integración con PLC para rechazo</a:t>
            </a:r>
          </a:p>
          <a:p>
            <a:endParaRPr lang="es-ES" sz="1400" dirty="0" smtClean="0"/>
          </a:p>
          <a:p>
            <a:r>
              <a:rPr lang="es-ES" sz="1400" dirty="0" smtClean="0"/>
              <a:t>Implementación de un sistema neumático por soplado para el rechazo</a:t>
            </a:r>
          </a:p>
          <a:p>
            <a:endParaRPr lang="es-ES" sz="1400" dirty="0" smtClean="0"/>
          </a:p>
          <a:p>
            <a:r>
              <a:rPr lang="es-ES" sz="1400" dirty="0" smtClean="0"/>
              <a:t>Desarrollo electro-mecánico completo (cintas, soportes, iluminación, control,..)</a:t>
            </a:r>
          </a:p>
        </p:txBody>
      </p:sp>
      <p:pic>
        <p:nvPicPr>
          <p:cNvPr id="45" name="44 Imagen" descr="E:\DOCUMENTOS\MARKETINGactividades\2023\NOTICIAS\pocket General Mills Vision\Foto2.jpeg"/>
          <p:cNvPicPr/>
          <p:nvPr/>
        </p:nvPicPr>
        <p:blipFill>
          <a:blip r:embed="rId5" cstate="print"/>
          <a:srcRect/>
          <a:stretch>
            <a:fillRect/>
          </a:stretch>
        </p:blipFill>
        <p:spPr bwMode="auto">
          <a:xfrm>
            <a:off x="8496300" y="2070100"/>
            <a:ext cx="3140075" cy="3466824"/>
          </a:xfrm>
          <a:prstGeom prst="rect">
            <a:avLst/>
          </a:prstGeom>
          <a:noFill/>
          <a:ln w="9525">
            <a:noFill/>
            <a:miter lim="800000"/>
            <a:headEnd/>
            <a:tailEnd/>
          </a:ln>
        </p:spPr>
      </p:pic>
      <p:pic>
        <p:nvPicPr>
          <p:cNvPr id="46" name="45 Imagen" descr="_ultima claim.png"/>
          <p:cNvPicPr>
            <a:picLocks noChangeAspect="1"/>
          </p:cNvPicPr>
          <p:nvPr/>
        </p:nvPicPr>
        <p:blipFill>
          <a:blip r:embed="rId6" cstate="print"/>
          <a:stretch>
            <a:fillRect/>
          </a:stretch>
        </p:blipFill>
        <p:spPr>
          <a:xfrm>
            <a:off x="8556046" y="4597400"/>
            <a:ext cx="3309519" cy="2933700"/>
          </a:xfrm>
          <a:prstGeom prst="rect">
            <a:avLst/>
          </a:prstGeom>
        </p:spPr>
      </p:pic>
    </p:spTree>
    <p:extLst>
      <p:ext uri="{BB962C8B-B14F-4D97-AF65-F5344CB8AC3E}">
        <p14:creationId xmlns="" xmlns:p14="http://schemas.microsoft.com/office/powerpoint/2010/main" val="24611549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srcRect/>
          <a:stretch>
            <a:fillRect/>
          </a:stretch>
        </p:blipFill>
        <p:spPr bwMode="auto">
          <a:xfrm>
            <a:off x="254319" y="2347690"/>
            <a:ext cx="7294562" cy="142144"/>
          </a:xfrm>
          <a:prstGeom prst="rect">
            <a:avLst/>
          </a:prstGeom>
          <a:noFill/>
          <a:ln w="9525">
            <a:noFill/>
            <a:miter lim="800000"/>
            <a:headEnd/>
            <a:tailEnd/>
          </a:ln>
          <a:effectLst/>
        </p:spPr>
      </p:pic>
      <p:pic>
        <p:nvPicPr>
          <p:cNvPr id="41" name="Picture 4"/>
          <p:cNvPicPr>
            <a:picLocks noChangeAspect="1" noChangeArrowheads="1"/>
          </p:cNvPicPr>
          <p:nvPr/>
        </p:nvPicPr>
        <p:blipFill>
          <a:blip r:embed="rId3" cstate="print"/>
          <a:srcRect/>
          <a:stretch>
            <a:fillRect/>
          </a:stretch>
        </p:blipFill>
        <p:spPr bwMode="auto">
          <a:xfrm>
            <a:off x="277179" y="3645630"/>
            <a:ext cx="7294562" cy="142144"/>
          </a:xfrm>
          <a:prstGeom prst="rect">
            <a:avLst/>
          </a:prstGeom>
          <a:noFill/>
          <a:ln w="9525">
            <a:noFill/>
            <a:miter lim="800000"/>
            <a:headEnd/>
            <a:tailEnd/>
          </a:ln>
          <a:effectLst/>
        </p:spPr>
      </p:pic>
      <p:pic>
        <p:nvPicPr>
          <p:cNvPr id="42" name="Picture 4"/>
          <p:cNvPicPr>
            <a:picLocks noChangeAspect="1" noChangeArrowheads="1"/>
          </p:cNvPicPr>
          <p:nvPr/>
        </p:nvPicPr>
        <p:blipFill>
          <a:blip r:embed="rId3" cstate="print"/>
          <a:srcRect/>
          <a:stretch>
            <a:fillRect/>
          </a:stretch>
        </p:blipFill>
        <p:spPr bwMode="auto">
          <a:xfrm>
            <a:off x="277179" y="5062950"/>
            <a:ext cx="7294562" cy="142144"/>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160338" y="1492208"/>
            <a:ext cx="12031662" cy="234452"/>
          </a:xfrm>
          <a:prstGeom prst="rect">
            <a:avLst/>
          </a:prstGeom>
          <a:noFill/>
          <a:ln w="9525">
            <a:noFill/>
            <a:miter lim="800000"/>
            <a:headEnd/>
            <a:tailEnd/>
          </a:ln>
          <a:effectLst/>
        </p:spPr>
      </p:pic>
      <p:sp>
        <p:nvSpPr>
          <p:cNvPr id="28" name="Freeform 28"/>
          <p:cNvSpPr/>
          <p:nvPr/>
        </p:nvSpPr>
        <p:spPr>
          <a:xfrm>
            <a:off x="6206846" y="0"/>
            <a:ext cx="5985154" cy="404997"/>
          </a:xfrm>
          <a:custGeom>
            <a:avLst/>
            <a:gdLst/>
            <a:ahLst/>
            <a:cxnLst/>
            <a:rect l="l" t="t" r="r" b="b"/>
            <a:pathLst>
              <a:path w="3080305" h="159999">
                <a:moveTo>
                  <a:pt x="0" y="0"/>
                </a:moveTo>
                <a:lnTo>
                  <a:pt x="3080305" y="0"/>
                </a:lnTo>
                <a:lnTo>
                  <a:pt x="3080305" y="159999"/>
                </a:lnTo>
                <a:lnTo>
                  <a:pt x="0" y="159999"/>
                </a:lnTo>
                <a:close/>
              </a:path>
            </a:pathLst>
          </a:custGeom>
          <a:solidFill>
            <a:srgbClr val="D9D9D9"/>
          </a:solidFill>
        </p:spPr>
        <p:txBody>
          <a:bodyPr/>
          <a:lstStyle/>
          <a:p>
            <a:endParaRPr lang="es-ES" sz="1200">
              <a:solidFill>
                <a:srgbClr val="FFFFFF"/>
              </a:solidFill>
            </a:endParaRPr>
          </a:p>
        </p:txBody>
      </p:sp>
      <p:pic>
        <p:nvPicPr>
          <p:cNvPr id="4" name="Imagen 3" descr="Logotipo&#10;&#10;Descripción generada automáticamente">
            <a:extLst>
              <a:ext uri="{FF2B5EF4-FFF2-40B4-BE49-F238E27FC236}">
                <a16:creationId xmlns="" xmlns:a16="http://schemas.microsoft.com/office/drawing/2014/main" id="{041522A2-DDAC-546C-EBCC-F60D6398BA91}"/>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22849" y="28466"/>
            <a:ext cx="1640270" cy="1146213"/>
          </a:xfrm>
          <a:prstGeom prst="rect">
            <a:avLst/>
          </a:prstGeom>
        </p:spPr>
      </p:pic>
      <p:sp>
        <p:nvSpPr>
          <p:cNvPr id="5" name="TextBox 30">
            <a:extLst>
              <a:ext uri="{FF2B5EF4-FFF2-40B4-BE49-F238E27FC236}">
                <a16:creationId xmlns="" xmlns:a16="http://schemas.microsoft.com/office/drawing/2014/main" id="{C823A929-485C-C0FE-9080-DA9BBC06F313}"/>
              </a:ext>
            </a:extLst>
          </p:cNvPr>
          <p:cNvSpPr txBox="1"/>
          <p:nvPr/>
        </p:nvSpPr>
        <p:spPr>
          <a:xfrm>
            <a:off x="4860060" y="0"/>
            <a:ext cx="7331940" cy="271934"/>
          </a:xfrm>
          <a:prstGeom prst="rect">
            <a:avLst/>
          </a:prstGeom>
        </p:spPr>
        <p:txBody>
          <a:bodyPr wrap="square" lIns="0" tIns="0" rIns="0" bIns="0" rtlCol="0" anchor="t">
            <a:spAutoFit/>
          </a:bodyPr>
          <a:lstStyle/>
          <a:p>
            <a:pPr algn="r"/>
            <a:r>
              <a:rPr lang="es-ES_tradnl" sz="1767" b="1" dirty="0" err="1">
                <a:solidFill>
                  <a:srgbClr val="FFFFFF"/>
                </a:solidFill>
                <a:latin typeface="Glacial Indifference"/>
              </a:rPr>
              <a:t>European</a:t>
            </a:r>
            <a:r>
              <a:rPr lang="es-ES_tradnl" sz="1767" b="1" dirty="0">
                <a:solidFill>
                  <a:srgbClr val="FFFFFF"/>
                </a:solidFill>
                <a:latin typeface="Glacial Indifference"/>
              </a:rPr>
              <a:t> Digital </a:t>
            </a:r>
            <a:r>
              <a:rPr lang="es-ES_tradnl" sz="1767" b="1" dirty="0" err="1">
                <a:solidFill>
                  <a:srgbClr val="FFFFFF"/>
                </a:solidFill>
                <a:latin typeface="Glacial Indifference"/>
              </a:rPr>
              <a:t>Innovation</a:t>
            </a:r>
            <a:r>
              <a:rPr lang="es-ES_tradnl" sz="1767" b="1" dirty="0">
                <a:solidFill>
                  <a:srgbClr val="FFFFFF"/>
                </a:solidFill>
                <a:latin typeface="Glacial Indifference"/>
              </a:rPr>
              <a:t> Hub of Navarra- IRIS EDIH</a:t>
            </a:r>
            <a:r>
              <a:rPr lang="es-ES_tradnl" sz="1767" b="1" spc="77" dirty="0">
                <a:solidFill>
                  <a:srgbClr val="FFFFFF"/>
                </a:solidFill>
                <a:latin typeface="Glacial Indifference"/>
              </a:rPr>
              <a:t>​</a:t>
            </a:r>
            <a:endParaRPr lang="es-ES" sz="1200" dirty="0"/>
          </a:p>
        </p:txBody>
      </p:sp>
      <p:grpSp>
        <p:nvGrpSpPr>
          <p:cNvPr id="2" name="Group 2">
            <a:extLst>
              <a:ext uri="{FF2B5EF4-FFF2-40B4-BE49-F238E27FC236}">
                <a16:creationId xmlns="" xmlns:a16="http://schemas.microsoft.com/office/drawing/2014/main" id="{B038B999-620D-302B-44CB-F9BAFF494904}"/>
              </a:ext>
            </a:extLst>
          </p:cNvPr>
          <p:cNvGrpSpPr/>
          <p:nvPr/>
        </p:nvGrpSpPr>
        <p:grpSpPr>
          <a:xfrm>
            <a:off x="2038925" y="532688"/>
            <a:ext cx="10153075" cy="460688"/>
            <a:chOff x="0" y="-38100"/>
            <a:chExt cx="4878983" cy="850900"/>
          </a:xfrm>
        </p:grpSpPr>
        <p:sp>
          <p:nvSpPr>
            <p:cNvPr id="7" name="Freeform 3">
              <a:extLst>
                <a:ext uri="{FF2B5EF4-FFF2-40B4-BE49-F238E27FC236}">
                  <a16:creationId xmlns="" xmlns:a16="http://schemas.microsoft.com/office/drawing/2014/main" id="{F837DE9F-E61D-0B20-CC35-220D44FDA959}"/>
                </a:ext>
              </a:extLst>
            </p:cNvPr>
            <p:cNvSpPr/>
            <p:nvPr/>
          </p:nvSpPr>
          <p:spPr>
            <a:xfrm>
              <a:off x="0" y="0"/>
              <a:ext cx="4878983" cy="812800"/>
            </a:xfrm>
            <a:custGeom>
              <a:avLst/>
              <a:gdLst/>
              <a:ahLst/>
              <a:cxnLst/>
              <a:rect l="l" t="t" r="r" b="b"/>
              <a:pathLst>
                <a:path w="4878983" h="812800">
                  <a:moveTo>
                    <a:pt x="0" y="0"/>
                  </a:moveTo>
                  <a:lnTo>
                    <a:pt x="4878983" y="0"/>
                  </a:lnTo>
                  <a:lnTo>
                    <a:pt x="4878983" y="812800"/>
                  </a:lnTo>
                  <a:lnTo>
                    <a:pt x="0" y="812800"/>
                  </a:lnTo>
                  <a:close/>
                </a:path>
              </a:pathLst>
            </a:custGeom>
            <a:solidFill>
              <a:srgbClr val="7D9CCD"/>
            </a:solidFill>
          </p:spPr>
          <p:txBody>
            <a:bodyPr/>
            <a:lstStyle/>
            <a:p>
              <a:endParaRPr lang="es-ES" sz="1200"/>
            </a:p>
          </p:txBody>
        </p:sp>
        <p:sp>
          <p:nvSpPr>
            <p:cNvPr id="8" name="TextBox 4">
              <a:extLst>
                <a:ext uri="{FF2B5EF4-FFF2-40B4-BE49-F238E27FC236}">
                  <a16:creationId xmlns="" xmlns:a16="http://schemas.microsoft.com/office/drawing/2014/main" id="{CE94DA4D-2E9D-EC6B-8CD1-60390B7D12EB}"/>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sp>
        <p:nvSpPr>
          <p:cNvPr id="10" name="TextBox 30">
            <a:extLst>
              <a:ext uri="{FF2B5EF4-FFF2-40B4-BE49-F238E27FC236}">
                <a16:creationId xmlns="" xmlns:a16="http://schemas.microsoft.com/office/drawing/2014/main" id="{D7326605-C645-86CB-5918-CA1708CF8168}"/>
              </a:ext>
            </a:extLst>
          </p:cNvPr>
          <p:cNvSpPr txBox="1"/>
          <p:nvPr/>
        </p:nvSpPr>
        <p:spPr>
          <a:xfrm>
            <a:off x="99833" y="1247666"/>
            <a:ext cx="7331940" cy="271934"/>
          </a:xfrm>
          <a:prstGeom prst="rect">
            <a:avLst/>
          </a:prstGeom>
        </p:spPr>
        <p:txBody>
          <a:bodyPr lIns="0" tIns="0" rIns="0" bIns="0" rtlCol="0" anchor="t">
            <a:spAutoFit/>
          </a:bodyPr>
          <a:lstStyle/>
          <a:p>
            <a:r>
              <a:rPr lang="es-ES_tradnl" sz="1767" b="1" dirty="0">
                <a:solidFill>
                  <a:srgbClr val="FFFFFF"/>
                </a:solidFill>
                <a:latin typeface="Glacial Indifference"/>
              </a:rPr>
              <a:t>Título</a:t>
            </a:r>
            <a:endParaRPr lang="es-ES" sz="1200" dirty="0"/>
          </a:p>
        </p:txBody>
      </p:sp>
      <p:sp>
        <p:nvSpPr>
          <p:cNvPr id="11" name="CuadroTexto 10">
            <a:extLst>
              <a:ext uri="{FF2B5EF4-FFF2-40B4-BE49-F238E27FC236}">
                <a16:creationId xmlns="" xmlns:a16="http://schemas.microsoft.com/office/drawing/2014/main" id="{6971336E-1DAA-0504-D62B-DE568798FA9A}"/>
              </a:ext>
            </a:extLst>
          </p:cNvPr>
          <p:cNvSpPr txBox="1"/>
          <p:nvPr/>
        </p:nvSpPr>
        <p:spPr>
          <a:xfrm>
            <a:off x="2133600" y="626533"/>
            <a:ext cx="7112000" cy="338554"/>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algn="l"/>
            <a:r>
              <a:rPr lang="es-ES" b="1" dirty="0" smtClean="0">
                <a:solidFill>
                  <a:schemeClr val="bg1"/>
                </a:solidFill>
                <a:latin typeface="Glacial Indifference Bold"/>
                <a:cs typeface="Calibri"/>
              </a:rPr>
              <a:t>RETO 3 – DIGITALIZACIÓN DEL PROCESO INDUSTRIAL</a:t>
            </a:r>
            <a:endParaRPr lang="es-ES" b="1" dirty="0">
              <a:solidFill>
                <a:schemeClr val="bg1"/>
              </a:solidFill>
              <a:latin typeface="Glacial Indifference Bold"/>
            </a:endParaRPr>
          </a:p>
        </p:txBody>
      </p:sp>
      <p:grpSp>
        <p:nvGrpSpPr>
          <p:cNvPr id="3" name="Group 2">
            <a:extLst>
              <a:ext uri="{FF2B5EF4-FFF2-40B4-BE49-F238E27FC236}">
                <a16:creationId xmlns="" xmlns:a16="http://schemas.microsoft.com/office/drawing/2014/main" id="{20EF5F55-7663-2B2C-6257-62D46CB6F9B6}"/>
              </a:ext>
            </a:extLst>
          </p:cNvPr>
          <p:cNvGrpSpPr/>
          <p:nvPr/>
        </p:nvGrpSpPr>
        <p:grpSpPr>
          <a:xfrm>
            <a:off x="0" y="6533288"/>
            <a:ext cx="12192000" cy="324713"/>
            <a:chOff x="0" y="0"/>
            <a:chExt cx="24681432" cy="1655769"/>
          </a:xfrm>
        </p:grpSpPr>
        <p:grpSp>
          <p:nvGrpSpPr>
            <p:cNvPr id="6" name="Group 3">
              <a:extLst>
                <a:ext uri="{FF2B5EF4-FFF2-40B4-BE49-F238E27FC236}">
                  <a16:creationId xmlns="" xmlns:a16="http://schemas.microsoft.com/office/drawing/2014/main" id="{99D03301-C3C5-B1C2-85B3-51D53340FD22}"/>
                </a:ext>
              </a:extLst>
            </p:cNvPr>
            <p:cNvGrpSpPr/>
            <p:nvPr/>
          </p:nvGrpSpPr>
          <p:grpSpPr>
            <a:xfrm>
              <a:off x="0" y="0"/>
              <a:ext cx="6170358" cy="1655769"/>
              <a:chOff x="0" y="0"/>
              <a:chExt cx="556087" cy="149222"/>
            </a:xfrm>
          </p:grpSpPr>
          <p:sp>
            <p:nvSpPr>
              <p:cNvPr id="34" name="Freeform 4">
                <a:extLst>
                  <a:ext uri="{FF2B5EF4-FFF2-40B4-BE49-F238E27FC236}">
                    <a16:creationId xmlns="" xmlns:a16="http://schemas.microsoft.com/office/drawing/2014/main" id="{E1ABF729-E7FE-68E9-3AA7-FCD742E14C29}"/>
                  </a:ext>
                </a:extLst>
              </p:cNvPr>
              <p:cNvSpPr/>
              <p:nvPr/>
            </p:nvSpPr>
            <p:spPr>
              <a:xfrm>
                <a:off x="0" y="0"/>
                <a:ext cx="556087" cy="149222"/>
              </a:xfrm>
              <a:custGeom>
                <a:avLst/>
                <a:gdLst/>
                <a:ahLst/>
                <a:cxnLst/>
                <a:rect l="l" t="t" r="r" b="b"/>
                <a:pathLst>
                  <a:path w="556087" h="149222">
                    <a:moveTo>
                      <a:pt x="0" y="0"/>
                    </a:moveTo>
                    <a:lnTo>
                      <a:pt x="556087" y="0"/>
                    </a:lnTo>
                    <a:lnTo>
                      <a:pt x="556087" y="149222"/>
                    </a:lnTo>
                    <a:lnTo>
                      <a:pt x="0" y="149222"/>
                    </a:lnTo>
                    <a:close/>
                  </a:path>
                </a:pathLst>
              </a:custGeom>
              <a:solidFill>
                <a:srgbClr val="7C9CCD"/>
              </a:solidFill>
            </p:spPr>
            <p:txBody>
              <a:bodyPr/>
              <a:lstStyle/>
              <a:p>
                <a:endParaRPr lang="es-ES" sz="1200"/>
              </a:p>
            </p:txBody>
          </p:sp>
          <p:sp>
            <p:nvSpPr>
              <p:cNvPr id="35" name="TextBox 5">
                <a:extLst>
                  <a:ext uri="{FF2B5EF4-FFF2-40B4-BE49-F238E27FC236}">
                    <a16:creationId xmlns="" xmlns:a16="http://schemas.microsoft.com/office/drawing/2014/main" id="{82AAF04B-4CCF-3B26-3128-D0A386C2766F}"/>
                  </a:ext>
                </a:extLst>
              </p:cNvPr>
              <p:cNvSpPr txBox="1"/>
              <p:nvPr/>
            </p:nvSpPr>
            <p:spPr>
              <a:xfrm>
                <a:off x="0" y="-38100"/>
                <a:ext cx="812800" cy="850900"/>
              </a:xfrm>
              <a:prstGeom prst="rect">
                <a:avLst/>
              </a:prstGeom>
            </p:spPr>
            <p:txBody>
              <a:bodyPr lIns="56212" tIns="56212" rIns="56212" bIns="56212" rtlCol="0" anchor="ctr"/>
              <a:lstStyle/>
              <a:p>
                <a:pPr algn="ctr">
                  <a:lnSpc>
                    <a:spcPts val="1269"/>
                  </a:lnSpc>
                  <a:spcBef>
                    <a:spcPct val="0"/>
                  </a:spcBef>
                </a:pPr>
                <a:endParaRPr sz="1200"/>
              </a:p>
            </p:txBody>
          </p:sp>
        </p:grpSp>
        <p:grpSp>
          <p:nvGrpSpPr>
            <p:cNvPr id="9" name="Group 6">
              <a:extLst>
                <a:ext uri="{FF2B5EF4-FFF2-40B4-BE49-F238E27FC236}">
                  <a16:creationId xmlns="" xmlns:a16="http://schemas.microsoft.com/office/drawing/2014/main" id="{F131FD2E-7AB1-4893-2C8B-A08132A8AB88}"/>
                </a:ext>
              </a:extLst>
            </p:cNvPr>
            <p:cNvGrpSpPr/>
            <p:nvPr/>
          </p:nvGrpSpPr>
          <p:grpSpPr>
            <a:xfrm>
              <a:off x="6170358" y="0"/>
              <a:ext cx="6170358" cy="1655769"/>
              <a:chOff x="0" y="0"/>
              <a:chExt cx="556087" cy="149222"/>
            </a:xfrm>
          </p:grpSpPr>
          <p:sp>
            <p:nvSpPr>
              <p:cNvPr id="32" name="Freeform 7">
                <a:extLst>
                  <a:ext uri="{FF2B5EF4-FFF2-40B4-BE49-F238E27FC236}">
                    <a16:creationId xmlns="" xmlns:a16="http://schemas.microsoft.com/office/drawing/2014/main" id="{4FA521A8-F48F-492C-D8FA-42180867BBBC}"/>
                  </a:ext>
                </a:extLst>
              </p:cNvPr>
              <p:cNvSpPr/>
              <p:nvPr/>
            </p:nvSpPr>
            <p:spPr>
              <a:xfrm>
                <a:off x="0" y="0"/>
                <a:ext cx="556087" cy="149222"/>
              </a:xfrm>
              <a:custGeom>
                <a:avLst/>
                <a:gdLst/>
                <a:ahLst/>
                <a:cxnLst/>
                <a:rect l="l" t="t" r="r" b="b"/>
                <a:pathLst>
                  <a:path w="556087" h="149222">
                    <a:moveTo>
                      <a:pt x="0" y="0"/>
                    </a:moveTo>
                    <a:lnTo>
                      <a:pt x="556087" y="0"/>
                    </a:lnTo>
                    <a:lnTo>
                      <a:pt x="556087" y="149222"/>
                    </a:lnTo>
                    <a:lnTo>
                      <a:pt x="0" y="149222"/>
                    </a:lnTo>
                    <a:close/>
                  </a:path>
                </a:pathLst>
              </a:custGeom>
              <a:solidFill>
                <a:srgbClr val="89BCA1"/>
              </a:solidFill>
            </p:spPr>
            <p:txBody>
              <a:bodyPr/>
              <a:lstStyle/>
              <a:p>
                <a:endParaRPr lang="es-ES" sz="1200"/>
              </a:p>
            </p:txBody>
          </p:sp>
          <p:sp>
            <p:nvSpPr>
              <p:cNvPr id="33" name="TextBox 8">
                <a:extLst>
                  <a:ext uri="{FF2B5EF4-FFF2-40B4-BE49-F238E27FC236}">
                    <a16:creationId xmlns="" xmlns:a16="http://schemas.microsoft.com/office/drawing/2014/main" id="{B5F831F8-0001-05B2-FAFA-68A1B0D77289}"/>
                  </a:ext>
                </a:extLst>
              </p:cNvPr>
              <p:cNvSpPr txBox="1"/>
              <p:nvPr/>
            </p:nvSpPr>
            <p:spPr>
              <a:xfrm>
                <a:off x="0" y="-38100"/>
                <a:ext cx="812800" cy="850900"/>
              </a:xfrm>
              <a:prstGeom prst="rect">
                <a:avLst/>
              </a:prstGeom>
            </p:spPr>
            <p:txBody>
              <a:bodyPr lIns="56212" tIns="56212" rIns="56212" bIns="56212" rtlCol="0" anchor="ctr"/>
              <a:lstStyle/>
              <a:p>
                <a:pPr algn="ctr">
                  <a:lnSpc>
                    <a:spcPts val="1269"/>
                  </a:lnSpc>
                  <a:spcBef>
                    <a:spcPct val="0"/>
                  </a:spcBef>
                </a:pPr>
                <a:endParaRPr sz="1200"/>
              </a:p>
            </p:txBody>
          </p:sp>
        </p:grpSp>
        <p:grpSp>
          <p:nvGrpSpPr>
            <p:cNvPr id="12" name="Group 9">
              <a:extLst>
                <a:ext uri="{FF2B5EF4-FFF2-40B4-BE49-F238E27FC236}">
                  <a16:creationId xmlns="" xmlns:a16="http://schemas.microsoft.com/office/drawing/2014/main" id="{B5F8F900-8DC7-D061-354E-3CE9D1600CB3}"/>
                </a:ext>
              </a:extLst>
            </p:cNvPr>
            <p:cNvGrpSpPr/>
            <p:nvPr/>
          </p:nvGrpSpPr>
          <p:grpSpPr>
            <a:xfrm>
              <a:off x="18511074" y="0"/>
              <a:ext cx="6170358" cy="1655769"/>
              <a:chOff x="0" y="0"/>
              <a:chExt cx="556087" cy="149222"/>
            </a:xfrm>
          </p:grpSpPr>
          <p:sp>
            <p:nvSpPr>
              <p:cNvPr id="30" name="Freeform 10">
                <a:extLst>
                  <a:ext uri="{FF2B5EF4-FFF2-40B4-BE49-F238E27FC236}">
                    <a16:creationId xmlns="" xmlns:a16="http://schemas.microsoft.com/office/drawing/2014/main" id="{1F938438-B9BF-0089-99AD-8FBD6EBFE4CB}"/>
                  </a:ext>
                </a:extLst>
              </p:cNvPr>
              <p:cNvSpPr/>
              <p:nvPr/>
            </p:nvSpPr>
            <p:spPr>
              <a:xfrm>
                <a:off x="0" y="0"/>
                <a:ext cx="556087" cy="149222"/>
              </a:xfrm>
              <a:custGeom>
                <a:avLst/>
                <a:gdLst/>
                <a:ahLst/>
                <a:cxnLst/>
                <a:rect l="l" t="t" r="r" b="b"/>
                <a:pathLst>
                  <a:path w="556087" h="149222">
                    <a:moveTo>
                      <a:pt x="0" y="0"/>
                    </a:moveTo>
                    <a:lnTo>
                      <a:pt x="556087" y="0"/>
                    </a:lnTo>
                    <a:lnTo>
                      <a:pt x="556087" y="149222"/>
                    </a:lnTo>
                    <a:lnTo>
                      <a:pt x="0" y="149222"/>
                    </a:lnTo>
                    <a:close/>
                  </a:path>
                </a:pathLst>
              </a:custGeom>
              <a:solidFill>
                <a:srgbClr val="EDB059"/>
              </a:solidFill>
            </p:spPr>
            <p:txBody>
              <a:bodyPr/>
              <a:lstStyle/>
              <a:p>
                <a:endParaRPr lang="es-ES" sz="1200"/>
              </a:p>
            </p:txBody>
          </p:sp>
          <p:sp>
            <p:nvSpPr>
              <p:cNvPr id="31" name="TextBox 11">
                <a:extLst>
                  <a:ext uri="{FF2B5EF4-FFF2-40B4-BE49-F238E27FC236}">
                    <a16:creationId xmlns="" xmlns:a16="http://schemas.microsoft.com/office/drawing/2014/main" id="{C0309C41-923E-A0E8-5BED-2E19FDAEF258}"/>
                  </a:ext>
                </a:extLst>
              </p:cNvPr>
              <p:cNvSpPr txBox="1"/>
              <p:nvPr/>
            </p:nvSpPr>
            <p:spPr>
              <a:xfrm>
                <a:off x="0" y="-38100"/>
                <a:ext cx="812800" cy="850900"/>
              </a:xfrm>
              <a:prstGeom prst="rect">
                <a:avLst/>
              </a:prstGeom>
            </p:spPr>
            <p:txBody>
              <a:bodyPr lIns="56212" tIns="56212" rIns="56212" bIns="56212" rtlCol="0" anchor="ctr"/>
              <a:lstStyle/>
              <a:p>
                <a:pPr algn="ctr">
                  <a:lnSpc>
                    <a:spcPts val="1269"/>
                  </a:lnSpc>
                  <a:spcBef>
                    <a:spcPct val="0"/>
                  </a:spcBef>
                </a:pPr>
                <a:endParaRPr sz="1200"/>
              </a:p>
            </p:txBody>
          </p:sp>
        </p:grpSp>
        <p:grpSp>
          <p:nvGrpSpPr>
            <p:cNvPr id="13" name="Group 12">
              <a:extLst>
                <a:ext uri="{FF2B5EF4-FFF2-40B4-BE49-F238E27FC236}">
                  <a16:creationId xmlns="" xmlns:a16="http://schemas.microsoft.com/office/drawing/2014/main" id="{D5990C6C-1050-09B4-B321-78E666E6CD3A}"/>
                </a:ext>
              </a:extLst>
            </p:cNvPr>
            <p:cNvGrpSpPr/>
            <p:nvPr/>
          </p:nvGrpSpPr>
          <p:grpSpPr>
            <a:xfrm>
              <a:off x="12340716" y="0"/>
              <a:ext cx="6170358" cy="1655769"/>
              <a:chOff x="0" y="0"/>
              <a:chExt cx="556087" cy="149222"/>
            </a:xfrm>
          </p:grpSpPr>
          <p:sp>
            <p:nvSpPr>
              <p:cNvPr id="27" name="Freeform 13">
                <a:extLst>
                  <a:ext uri="{FF2B5EF4-FFF2-40B4-BE49-F238E27FC236}">
                    <a16:creationId xmlns="" xmlns:a16="http://schemas.microsoft.com/office/drawing/2014/main" id="{4F3DDEE6-DB19-8444-8F42-DA7F39E3CA06}"/>
                  </a:ext>
                </a:extLst>
              </p:cNvPr>
              <p:cNvSpPr/>
              <p:nvPr/>
            </p:nvSpPr>
            <p:spPr>
              <a:xfrm>
                <a:off x="0" y="0"/>
                <a:ext cx="556087" cy="149222"/>
              </a:xfrm>
              <a:custGeom>
                <a:avLst/>
                <a:gdLst/>
                <a:ahLst/>
                <a:cxnLst/>
                <a:rect l="l" t="t" r="r" b="b"/>
                <a:pathLst>
                  <a:path w="556087" h="149222">
                    <a:moveTo>
                      <a:pt x="0" y="0"/>
                    </a:moveTo>
                    <a:lnTo>
                      <a:pt x="556087" y="0"/>
                    </a:lnTo>
                    <a:lnTo>
                      <a:pt x="556087" y="149222"/>
                    </a:lnTo>
                    <a:lnTo>
                      <a:pt x="0" y="149222"/>
                    </a:lnTo>
                    <a:close/>
                  </a:path>
                </a:pathLst>
              </a:custGeom>
              <a:solidFill>
                <a:srgbClr val="E49388"/>
              </a:solidFill>
            </p:spPr>
            <p:txBody>
              <a:bodyPr/>
              <a:lstStyle/>
              <a:p>
                <a:endParaRPr lang="es-ES" sz="1200"/>
              </a:p>
            </p:txBody>
          </p:sp>
          <p:sp>
            <p:nvSpPr>
              <p:cNvPr id="29" name="TextBox 14">
                <a:extLst>
                  <a:ext uri="{FF2B5EF4-FFF2-40B4-BE49-F238E27FC236}">
                    <a16:creationId xmlns="" xmlns:a16="http://schemas.microsoft.com/office/drawing/2014/main" id="{697E351B-53FF-C5F4-1E70-8F3CA13054E7}"/>
                  </a:ext>
                </a:extLst>
              </p:cNvPr>
              <p:cNvSpPr txBox="1"/>
              <p:nvPr/>
            </p:nvSpPr>
            <p:spPr>
              <a:xfrm>
                <a:off x="0" y="-38100"/>
                <a:ext cx="812800" cy="850900"/>
              </a:xfrm>
              <a:prstGeom prst="rect">
                <a:avLst/>
              </a:prstGeom>
            </p:spPr>
            <p:txBody>
              <a:bodyPr lIns="56212" tIns="56212" rIns="56212" bIns="56212" rtlCol="0" anchor="ctr"/>
              <a:lstStyle/>
              <a:p>
                <a:pPr algn="ctr">
                  <a:lnSpc>
                    <a:spcPts val="1269"/>
                  </a:lnSpc>
                  <a:spcBef>
                    <a:spcPct val="0"/>
                  </a:spcBef>
                </a:pPr>
                <a:endParaRPr sz="1200"/>
              </a:p>
            </p:txBody>
          </p:sp>
        </p:grpSp>
      </p:grpSp>
      <p:sp>
        <p:nvSpPr>
          <p:cNvPr id="24" name="CuadroTexto 10">
            <a:extLst>
              <a:ext uri="{FF2B5EF4-FFF2-40B4-BE49-F238E27FC236}">
                <a16:creationId xmlns="" xmlns:a16="http://schemas.microsoft.com/office/drawing/2014/main" id="{6971336E-1DAA-0504-D62B-DE568798FA9A}"/>
              </a:ext>
            </a:extLst>
          </p:cNvPr>
          <p:cNvSpPr txBox="1"/>
          <p:nvPr/>
        </p:nvSpPr>
        <p:spPr>
          <a:xfrm>
            <a:off x="457200" y="1236133"/>
            <a:ext cx="11506200" cy="307777"/>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algn="l"/>
            <a:r>
              <a:rPr lang="es-ES" sz="1600" b="1" dirty="0" smtClean="0">
                <a:solidFill>
                  <a:srgbClr val="003399"/>
                </a:solidFill>
                <a:latin typeface="Glacial Indifference Bold"/>
                <a:cs typeface="Calibri"/>
              </a:rPr>
              <a:t>RETO 3.1 – SENSORIZACIÓN PARA OPTIMIZACIÓN RECURSOS Y CONTROL DE LOS PARAMETROS DE PROCESO</a:t>
            </a:r>
            <a:endParaRPr lang="es-ES" sz="1600" b="1" dirty="0">
              <a:solidFill>
                <a:srgbClr val="003399"/>
              </a:solidFill>
              <a:latin typeface="Glacial Indifference Bold"/>
            </a:endParaRPr>
          </a:p>
        </p:txBody>
      </p:sp>
      <p:sp>
        <p:nvSpPr>
          <p:cNvPr id="25" name="24 CuadroTexto"/>
          <p:cNvSpPr txBox="1"/>
          <p:nvPr/>
        </p:nvSpPr>
        <p:spPr>
          <a:xfrm>
            <a:off x="421640" y="2420621"/>
            <a:ext cx="6924040" cy="954107"/>
          </a:xfrm>
          <a:prstGeom prst="rect">
            <a:avLst/>
          </a:prstGeom>
          <a:noFill/>
        </p:spPr>
        <p:txBody>
          <a:bodyPr wrap="square" rtlCol="0">
            <a:spAutoFit/>
          </a:bodyPr>
          <a:lstStyle/>
          <a:p>
            <a:r>
              <a:rPr lang="es-ES" sz="1400" dirty="0" smtClean="0"/>
              <a:t>Sistema de obtención, tratamiento y volcado de variables a través de un PLC a un Servidor OPC-UA de todos los datos de fábrica para su posterior lectura por la fábrica matriz. </a:t>
            </a:r>
          </a:p>
          <a:p>
            <a:endParaRPr lang="es-ES" sz="1400" dirty="0" smtClean="0"/>
          </a:p>
          <a:p>
            <a:r>
              <a:rPr lang="es-ES" sz="1400" dirty="0" smtClean="0"/>
              <a:t>Parámetros de producción, eficiencia de la maquinaria, consumos energéticos</a:t>
            </a:r>
          </a:p>
        </p:txBody>
      </p:sp>
      <p:sp>
        <p:nvSpPr>
          <p:cNvPr id="37" name="CuadroTexto 10">
            <a:extLst>
              <a:ext uri="{FF2B5EF4-FFF2-40B4-BE49-F238E27FC236}">
                <a16:creationId xmlns="" xmlns:a16="http://schemas.microsoft.com/office/drawing/2014/main" id="{6971336E-1DAA-0504-D62B-DE568798FA9A}"/>
              </a:ext>
            </a:extLst>
          </p:cNvPr>
          <p:cNvSpPr txBox="1"/>
          <p:nvPr/>
        </p:nvSpPr>
        <p:spPr>
          <a:xfrm>
            <a:off x="482600" y="1750061"/>
            <a:ext cx="12166600" cy="276999"/>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algn="l"/>
            <a:r>
              <a:rPr lang="es-ES" sz="1400" b="1" dirty="0" smtClean="0">
                <a:solidFill>
                  <a:srgbClr val="003399"/>
                </a:solidFill>
                <a:latin typeface="Glacial Indifference Bold"/>
                <a:cs typeface="Calibri"/>
              </a:rPr>
              <a:t>Sistema de control de parámetros de producción, eficiencia de maquinaria y consumos energéticos</a:t>
            </a:r>
            <a:endParaRPr lang="es-ES" sz="1400" b="1" dirty="0">
              <a:solidFill>
                <a:srgbClr val="003399"/>
              </a:solidFill>
              <a:latin typeface="Glacial Indifference Bold"/>
            </a:endParaRPr>
          </a:p>
        </p:txBody>
      </p:sp>
      <p:sp>
        <p:nvSpPr>
          <p:cNvPr id="38" name="CuadroTexto 10">
            <a:extLst>
              <a:ext uri="{FF2B5EF4-FFF2-40B4-BE49-F238E27FC236}">
                <a16:creationId xmlns="" xmlns:a16="http://schemas.microsoft.com/office/drawing/2014/main" id="{6971336E-1DAA-0504-D62B-DE568798FA9A}"/>
              </a:ext>
            </a:extLst>
          </p:cNvPr>
          <p:cNvSpPr txBox="1"/>
          <p:nvPr/>
        </p:nvSpPr>
        <p:spPr>
          <a:xfrm>
            <a:off x="398780" y="2097193"/>
            <a:ext cx="3225800" cy="307777"/>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algn="l"/>
            <a:r>
              <a:rPr lang="es-ES" sz="1600" b="1" dirty="0" smtClean="0">
                <a:solidFill>
                  <a:srgbClr val="003399"/>
                </a:solidFill>
                <a:latin typeface="Glacial Indifference Bold"/>
                <a:cs typeface="Calibri"/>
              </a:rPr>
              <a:t>¿Qué es?</a:t>
            </a:r>
            <a:endParaRPr lang="es-ES" sz="1600" b="1" dirty="0">
              <a:solidFill>
                <a:srgbClr val="003399"/>
              </a:solidFill>
              <a:latin typeface="Glacial Indifference Bold"/>
            </a:endParaRPr>
          </a:p>
        </p:txBody>
      </p:sp>
      <p:sp>
        <p:nvSpPr>
          <p:cNvPr id="39" name="CuadroTexto 10">
            <a:extLst>
              <a:ext uri="{FF2B5EF4-FFF2-40B4-BE49-F238E27FC236}">
                <a16:creationId xmlns="" xmlns:a16="http://schemas.microsoft.com/office/drawing/2014/main" id="{6971336E-1DAA-0504-D62B-DE568798FA9A}"/>
              </a:ext>
            </a:extLst>
          </p:cNvPr>
          <p:cNvSpPr txBox="1"/>
          <p:nvPr/>
        </p:nvSpPr>
        <p:spPr>
          <a:xfrm>
            <a:off x="452120" y="3384973"/>
            <a:ext cx="3225800" cy="307777"/>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algn="l"/>
            <a:r>
              <a:rPr lang="es-ES" sz="1600" b="1" dirty="0" smtClean="0">
                <a:solidFill>
                  <a:srgbClr val="003399"/>
                </a:solidFill>
                <a:latin typeface="Glacial Indifference Bold"/>
                <a:cs typeface="Calibri"/>
              </a:rPr>
              <a:t>Problema</a:t>
            </a:r>
            <a:endParaRPr lang="es-ES" sz="1600" b="1" dirty="0">
              <a:solidFill>
                <a:srgbClr val="003399"/>
              </a:solidFill>
              <a:latin typeface="Glacial Indifference Bold"/>
            </a:endParaRPr>
          </a:p>
        </p:txBody>
      </p:sp>
      <p:sp>
        <p:nvSpPr>
          <p:cNvPr id="40" name="CuadroTexto 10">
            <a:extLst>
              <a:ext uri="{FF2B5EF4-FFF2-40B4-BE49-F238E27FC236}">
                <a16:creationId xmlns="" xmlns:a16="http://schemas.microsoft.com/office/drawing/2014/main" id="{6971336E-1DAA-0504-D62B-DE568798FA9A}"/>
              </a:ext>
            </a:extLst>
          </p:cNvPr>
          <p:cNvSpPr txBox="1"/>
          <p:nvPr/>
        </p:nvSpPr>
        <p:spPr>
          <a:xfrm>
            <a:off x="518160" y="4789593"/>
            <a:ext cx="3225800" cy="307777"/>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algn="l"/>
            <a:r>
              <a:rPr lang="es-ES" sz="1600" b="1" dirty="0" smtClean="0">
                <a:solidFill>
                  <a:srgbClr val="003399"/>
                </a:solidFill>
                <a:latin typeface="Glacial Indifference Bold"/>
                <a:cs typeface="Calibri"/>
              </a:rPr>
              <a:t>Solución</a:t>
            </a:r>
            <a:endParaRPr lang="es-ES" sz="1600" b="1" dirty="0">
              <a:solidFill>
                <a:srgbClr val="003399"/>
              </a:solidFill>
              <a:latin typeface="Glacial Indifference Bold"/>
            </a:endParaRPr>
          </a:p>
        </p:txBody>
      </p:sp>
      <p:sp>
        <p:nvSpPr>
          <p:cNvPr id="43" name="42 CuadroTexto"/>
          <p:cNvSpPr txBox="1"/>
          <p:nvPr/>
        </p:nvSpPr>
        <p:spPr>
          <a:xfrm>
            <a:off x="436880" y="3672839"/>
            <a:ext cx="6774180" cy="1600438"/>
          </a:xfrm>
          <a:prstGeom prst="rect">
            <a:avLst/>
          </a:prstGeom>
          <a:noFill/>
        </p:spPr>
        <p:txBody>
          <a:bodyPr wrap="square" rtlCol="0">
            <a:spAutoFit/>
          </a:bodyPr>
          <a:lstStyle/>
          <a:p>
            <a:r>
              <a:rPr lang="es-ES" sz="1400" dirty="0" smtClean="0"/>
              <a:t>Fábricas longevas. Gran diversidad</a:t>
            </a:r>
          </a:p>
          <a:p>
            <a:endParaRPr lang="es-ES" sz="1400" dirty="0" smtClean="0"/>
          </a:p>
          <a:p>
            <a:r>
              <a:rPr lang="es-ES" sz="1400" dirty="0" smtClean="0"/>
              <a:t>Datos insuficientes o mal tratados para la toma de decisiones</a:t>
            </a:r>
          </a:p>
          <a:p>
            <a:pPr>
              <a:buFontTx/>
              <a:buChar char="-"/>
            </a:pPr>
            <a:endParaRPr lang="es-ES" sz="1400" dirty="0" smtClean="0"/>
          </a:p>
          <a:p>
            <a:r>
              <a:rPr lang="es-ES" sz="1400" dirty="0" smtClean="0"/>
              <a:t>Necesidad de aumento de productividad y reducción de costes.</a:t>
            </a:r>
          </a:p>
          <a:p>
            <a:pPr>
              <a:buFontTx/>
              <a:buChar char="-"/>
            </a:pPr>
            <a:endParaRPr lang="es-ES" sz="1400" dirty="0" smtClean="0"/>
          </a:p>
          <a:p>
            <a:endParaRPr lang="es-ES" sz="1400" dirty="0" smtClean="0"/>
          </a:p>
        </p:txBody>
      </p:sp>
      <p:sp>
        <p:nvSpPr>
          <p:cNvPr id="44" name="43 CuadroTexto"/>
          <p:cNvSpPr txBox="1"/>
          <p:nvPr/>
        </p:nvSpPr>
        <p:spPr>
          <a:xfrm>
            <a:off x="421640" y="5095241"/>
            <a:ext cx="6504940" cy="1384995"/>
          </a:xfrm>
          <a:prstGeom prst="rect">
            <a:avLst/>
          </a:prstGeom>
          <a:noFill/>
        </p:spPr>
        <p:txBody>
          <a:bodyPr wrap="square" rtlCol="0">
            <a:spAutoFit/>
          </a:bodyPr>
          <a:lstStyle/>
          <a:p>
            <a:r>
              <a:rPr lang="es-ES" sz="1400" dirty="0" smtClean="0"/>
              <a:t>Instalación de un PLC centralizado y un servidor OPC-UA</a:t>
            </a:r>
          </a:p>
          <a:p>
            <a:endParaRPr lang="es-ES" sz="1400" dirty="0" smtClean="0"/>
          </a:p>
          <a:p>
            <a:r>
              <a:rPr lang="es-ES" sz="1400" dirty="0" smtClean="0"/>
              <a:t>Integración de los diferentes protocolos de comunicación mediante pasarelas</a:t>
            </a:r>
          </a:p>
          <a:p>
            <a:endParaRPr lang="es-ES" sz="1400" dirty="0" smtClean="0"/>
          </a:p>
          <a:p>
            <a:r>
              <a:rPr lang="es-ES" sz="1400" dirty="0" smtClean="0"/>
              <a:t>Desarrollo de una infraestructura de comunicación 4.0 con cableado estructurado</a:t>
            </a:r>
          </a:p>
          <a:p>
            <a:endParaRPr lang="es-ES" sz="1400" dirty="0"/>
          </a:p>
        </p:txBody>
      </p:sp>
      <p:pic>
        <p:nvPicPr>
          <p:cNvPr id="36" name="35 Imagen" descr="_ultima claim.png"/>
          <p:cNvPicPr>
            <a:picLocks noChangeAspect="1"/>
          </p:cNvPicPr>
          <p:nvPr/>
        </p:nvPicPr>
        <p:blipFill>
          <a:blip r:embed="rId5" cstate="print"/>
          <a:stretch>
            <a:fillRect/>
          </a:stretch>
        </p:blipFill>
        <p:spPr>
          <a:xfrm>
            <a:off x="8562554" y="4648200"/>
            <a:ext cx="3252211" cy="2882900"/>
          </a:xfrm>
          <a:prstGeom prst="rect">
            <a:avLst/>
          </a:prstGeom>
        </p:spPr>
      </p:pic>
      <p:pic>
        <p:nvPicPr>
          <p:cNvPr id="7170" name="Picture 2" descr="https://cdn.makinate.com/used-cam-av-78-vertical-cartoning-machine-m1903211995/photo/used-cam-av-78-vertical-cartoning-machine-2.jpg?1=1&amp;mode=web"/>
          <p:cNvPicPr>
            <a:picLocks noChangeAspect="1" noChangeArrowheads="1"/>
          </p:cNvPicPr>
          <p:nvPr/>
        </p:nvPicPr>
        <p:blipFill>
          <a:blip r:embed="rId6" cstate="print"/>
          <a:srcRect/>
          <a:stretch>
            <a:fillRect/>
          </a:stretch>
        </p:blipFill>
        <p:spPr bwMode="auto">
          <a:xfrm>
            <a:off x="8023861" y="2377441"/>
            <a:ext cx="3752214" cy="2814160"/>
          </a:xfrm>
          <a:prstGeom prst="rect">
            <a:avLst/>
          </a:prstGeom>
          <a:noFill/>
        </p:spPr>
      </p:pic>
    </p:spTree>
    <p:extLst>
      <p:ext uri="{BB962C8B-B14F-4D97-AF65-F5344CB8AC3E}">
        <p14:creationId xmlns="" xmlns:p14="http://schemas.microsoft.com/office/powerpoint/2010/main" val="24611549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45 Imagen" descr="ft_INDUSTRIA-4.0.jpg"/>
          <p:cNvPicPr>
            <a:picLocks noChangeAspect="1"/>
          </p:cNvPicPr>
          <p:nvPr/>
        </p:nvPicPr>
        <p:blipFill>
          <a:blip r:embed="rId3" cstate="print"/>
          <a:stretch>
            <a:fillRect/>
          </a:stretch>
        </p:blipFill>
        <p:spPr>
          <a:xfrm>
            <a:off x="9843853" y="5600700"/>
            <a:ext cx="1151164" cy="895350"/>
          </a:xfrm>
          <a:prstGeom prst="rect">
            <a:avLst/>
          </a:prstGeom>
        </p:spPr>
      </p:pic>
      <p:pic>
        <p:nvPicPr>
          <p:cNvPr id="42" name="Picture 4"/>
          <p:cNvPicPr>
            <a:picLocks noChangeAspect="1" noChangeArrowheads="1"/>
          </p:cNvPicPr>
          <p:nvPr/>
        </p:nvPicPr>
        <p:blipFill>
          <a:blip r:embed="rId4" cstate="print"/>
          <a:srcRect/>
          <a:stretch>
            <a:fillRect/>
          </a:stretch>
        </p:blipFill>
        <p:spPr bwMode="auto">
          <a:xfrm>
            <a:off x="236539" y="5207730"/>
            <a:ext cx="7294562" cy="142144"/>
          </a:xfrm>
          <a:prstGeom prst="rect">
            <a:avLst/>
          </a:prstGeom>
          <a:noFill/>
          <a:ln w="9525">
            <a:noFill/>
            <a:miter lim="800000"/>
            <a:headEnd/>
            <a:tailEnd/>
          </a:ln>
          <a:effectLst/>
        </p:spPr>
      </p:pic>
      <p:sp>
        <p:nvSpPr>
          <p:cNvPr id="28" name="Freeform 28"/>
          <p:cNvSpPr/>
          <p:nvPr/>
        </p:nvSpPr>
        <p:spPr>
          <a:xfrm>
            <a:off x="6206846" y="0"/>
            <a:ext cx="5985154" cy="404997"/>
          </a:xfrm>
          <a:custGeom>
            <a:avLst/>
            <a:gdLst/>
            <a:ahLst/>
            <a:cxnLst/>
            <a:rect l="l" t="t" r="r" b="b"/>
            <a:pathLst>
              <a:path w="3080305" h="159999">
                <a:moveTo>
                  <a:pt x="0" y="0"/>
                </a:moveTo>
                <a:lnTo>
                  <a:pt x="3080305" y="0"/>
                </a:lnTo>
                <a:lnTo>
                  <a:pt x="3080305" y="159999"/>
                </a:lnTo>
                <a:lnTo>
                  <a:pt x="0" y="159999"/>
                </a:lnTo>
                <a:close/>
              </a:path>
            </a:pathLst>
          </a:custGeom>
          <a:solidFill>
            <a:srgbClr val="D9D9D9"/>
          </a:solidFill>
        </p:spPr>
        <p:txBody>
          <a:bodyPr/>
          <a:lstStyle/>
          <a:p>
            <a:endParaRPr lang="es-ES" sz="1200">
              <a:solidFill>
                <a:srgbClr val="FFFFFF"/>
              </a:solidFill>
            </a:endParaRPr>
          </a:p>
        </p:txBody>
      </p:sp>
      <p:pic>
        <p:nvPicPr>
          <p:cNvPr id="4" name="Imagen 3" descr="Logotipo&#10;&#10;Descripción generada automáticamente">
            <a:extLst>
              <a:ext uri="{FF2B5EF4-FFF2-40B4-BE49-F238E27FC236}">
                <a16:creationId xmlns="" xmlns:a16="http://schemas.microsoft.com/office/drawing/2014/main" id="{041522A2-DDAC-546C-EBCC-F60D6398BA91}"/>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22849" y="28466"/>
            <a:ext cx="1640270" cy="1146213"/>
          </a:xfrm>
          <a:prstGeom prst="rect">
            <a:avLst/>
          </a:prstGeom>
        </p:spPr>
      </p:pic>
      <p:sp>
        <p:nvSpPr>
          <p:cNvPr id="5" name="TextBox 30">
            <a:extLst>
              <a:ext uri="{FF2B5EF4-FFF2-40B4-BE49-F238E27FC236}">
                <a16:creationId xmlns="" xmlns:a16="http://schemas.microsoft.com/office/drawing/2014/main" id="{C823A929-485C-C0FE-9080-DA9BBC06F313}"/>
              </a:ext>
            </a:extLst>
          </p:cNvPr>
          <p:cNvSpPr txBox="1"/>
          <p:nvPr/>
        </p:nvSpPr>
        <p:spPr>
          <a:xfrm>
            <a:off x="4860060" y="0"/>
            <a:ext cx="7331940" cy="271934"/>
          </a:xfrm>
          <a:prstGeom prst="rect">
            <a:avLst/>
          </a:prstGeom>
        </p:spPr>
        <p:txBody>
          <a:bodyPr wrap="square" lIns="0" tIns="0" rIns="0" bIns="0" rtlCol="0" anchor="t">
            <a:spAutoFit/>
          </a:bodyPr>
          <a:lstStyle/>
          <a:p>
            <a:pPr algn="r"/>
            <a:r>
              <a:rPr lang="es-ES_tradnl" sz="1767" b="1" dirty="0" err="1">
                <a:solidFill>
                  <a:srgbClr val="FFFFFF"/>
                </a:solidFill>
                <a:latin typeface="Glacial Indifference"/>
              </a:rPr>
              <a:t>European</a:t>
            </a:r>
            <a:r>
              <a:rPr lang="es-ES_tradnl" sz="1767" b="1" dirty="0">
                <a:solidFill>
                  <a:srgbClr val="FFFFFF"/>
                </a:solidFill>
                <a:latin typeface="Glacial Indifference"/>
              </a:rPr>
              <a:t> Digital </a:t>
            </a:r>
            <a:r>
              <a:rPr lang="es-ES_tradnl" sz="1767" b="1" dirty="0" err="1">
                <a:solidFill>
                  <a:srgbClr val="FFFFFF"/>
                </a:solidFill>
                <a:latin typeface="Glacial Indifference"/>
              </a:rPr>
              <a:t>Innovation</a:t>
            </a:r>
            <a:r>
              <a:rPr lang="es-ES_tradnl" sz="1767" b="1" dirty="0">
                <a:solidFill>
                  <a:srgbClr val="FFFFFF"/>
                </a:solidFill>
                <a:latin typeface="Glacial Indifference"/>
              </a:rPr>
              <a:t> Hub of Navarra- IRIS EDIH</a:t>
            </a:r>
            <a:r>
              <a:rPr lang="es-ES_tradnl" sz="1767" b="1" spc="77" dirty="0">
                <a:solidFill>
                  <a:srgbClr val="FFFFFF"/>
                </a:solidFill>
                <a:latin typeface="Glacial Indifference"/>
              </a:rPr>
              <a:t>​</a:t>
            </a:r>
            <a:endParaRPr lang="es-ES" sz="1200" dirty="0"/>
          </a:p>
        </p:txBody>
      </p:sp>
      <p:grpSp>
        <p:nvGrpSpPr>
          <p:cNvPr id="2" name="Group 2">
            <a:extLst>
              <a:ext uri="{FF2B5EF4-FFF2-40B4-BE49-F238E27FC236}">
                <a16:creationId xmlns="" xmlns:a16="http://schemas.microsoft.com/office/drawing/2014/main" id="{B038B999-620D-302B-44CB-F9BAFF494904}"/>
              </a:ext>
            </a:extLst>
          </p:cNvPr>
          <p:cNvGrpSpPr/>
          <p:nvPr/>
        </p:nvGrpSpPr>
        <p:grpSpPr>
          <a:xfrm>
            <a:off x="2038925" y="532688"/>
            <a:ext cx="10153075" cy="460688"/>
            <a:chOff x="0" y="-38100"/>
            <a:chExt cx="4878983" cy="850900"/>
          </a:xfrm>
        </p:grpSpPr>
        <p:sp>
          <p:nvSpPr>
            <p:cNvPr id="7" name="Freeform 3">
              <a:extLst>
                <a:ext uri="{FF2B5EF4-FFF2-40B4-BE49-F238E27FC236}">
                  <a16:creationId xmlns="" xmlns:a16="http://schemas.microsoft.com/office/drawing/2014/main" id="{F837DE9F-E61D-0B20-CC35-220D44FDA959}"/>
                </a:ext>
              </a:extLst>
            </p:cNvPr>
            <p:cNvSpPr/>
            <p:nvPr/>
          </p:nvSpPr>
          <p:spPr>
            <a:xfrm>
              <a:off x="0" y="0"/>
              <a:ext cx="4878983" cy="812800"/>
            </a:xfrm>
            <a:custGeom>
              <a:avLst/>
              <a:gdLst/>
              <a:ahLst/>
              <a:cxnLst/>
              <a:rect l="l" t="t" r="r" b="b"/>
              <a:pathLst>
                <a:path w="4878983" h="812800">
                  <a:moveTo>
                    <a:pt x="0" y="0"/>
                  </a:moveTo>
                  <a:lnTo>
                    <a:pt x="4878983" y="0"/>
                  </a:lnTo>
                  <a:lnTo>
                    <a:pt x="4878983" y="812800"/>
                  </a:lnTo>
                  <a:lnTo>
                    <a:pt x="0" y="812800"/>
                  </a:lnTo>
                  <a:close/>
                </a:path>
              </a:pathLst>
            </a:custGeom>
            <a:solidFill>
              <a:srgbClr val="7D9CCD"/>
            </a:solidFill>
          </p:spPr>
          <p:txBody>
            <a:bodyPr/>
            <a:lstStyle/>
            <a:p>
              <a:endParaRPr lang="es-ES" sz="1200"/>
            </a:p>
          </p:txBody>
        </p:sp>
        <p:sp>
          <p:nvSpPr>
            <p:cNvPr id="8" name="TextBox 4">
              <a:extLst>
                <a:ext uri="{FF2B5EF4-FFF2-40B4-BE49-F238E27FC236}">
                  <a16:creationId xmlns="" xmlns:a16="http://schemas.microsoft.com/office/drawing/2014/main" id="{CE94DA4D-2E9D-EC6B-8CD1-60390B7D12EB}"/>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spcBef>
                  <a:spcPct val="0"/>
                </a:spcBef>
              </a:pPr>
              <a:endParaRPr sz="1200"/>
            </a:p>
          </p:txBody>
        </p:sp>
      </p:grpSp>
      <p:sp>
        <p:nvSpPr>
          <p:cNvPr id="10" name="TextBox 30">
            <a:extLst>
              <a:ext uri="{FF2B5EF4-FFF2-40B4-BE49-F238E27FC236}">
                <a16:creationId xmlns="" xmlns:a16="http://schemas.microsoft.com/office/drawing/2014/main" id="{D7326605-C645-86CB-5918-CA1708CF8168}"/>
              </a:ext>
            </a:extLst>
          </p:cNvPr>
          <p:cNvSpPr txBox="1"/>
          <p:nvPr/>
        </p:nvSpPr>
        <p:spPr>
          <a:xfrm>
            <a:off x="99833" y="1247666"/>
            <a:ext cx="7331940" cy="271934"/>
          </a:xfrm>
          <a:prstGeom prst="rect">
            <a:avLst/>
          </a:prstGeom>
        </p:spPr>
        <p:txBody>
          <a:bodyPr lIns="0" tIns="0" rIns="0" bIns="0" rtlCol="0" anchor="t">
            <a:spAutoFit/>
          </a:bodyPr>
          <a:lstStyle/>
          <a:p>
            <a:r>
              <a:rPr lang="es-ES_tradnl" sz="1767" b="1" dirty="0">
                <a:solidFill>
                  <a:srgbClr val="FFFFFF"/>
                </a:solidFill>
                <a:latin typeface="Glacial Indifference"/>
              </a:rPr>
              <a:t>Título</a:t>
            </a:r>
            <a:endParaRPr lang="es-ES" sz="1200" dirty="0"/>
          </a:p>
        </p:txBody>
      </p:sp>
      <p:sp>
        <p:nvSpPr>
          <p:cNvPr id="11" name="CuadroTexto 10">
            <a:extLst>
              <a:ext uri="{FF2B5EF4-FFF2-40B4-BE49-F238E27FC236}">
                <a16:creationId xmlns="" xmlns:a16="http://schemas.microsoft.com/office/drawing/2014/main" id="{6971336E-1DAA-0504-D62B-DE568798FA9A}"/>
              </a:ext>
            </a:extLst>
          </p:cNvPr>
          <p:cNvSpPr txBox="1"/>
          <p:nvPr/>
        </p:nvSpPr>
        <p:spPr>
          <a:xfrm>
            <a:off x="2133600" y="626533"/>
            <a:ext cx="7112000" cy="338554"/>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algn="l"/>
            <a:r>
              <a:rPr lang="es-ES" b="1" dirty="0" smtClean="0">
                <a:solidFill>
                  <a:schemeClr val="bg1"/>
                </a:solidFill>
                <a:latin typeface="Glacial Indifference Bold"/>
                <a:cs typeface="Calibri"/>
              </a:rPr>
              <a:t>LA SOLUCIÓN PARA LOS SECTORES MAS EXIGENTES</a:t>
            </a:r>
            <a:endParaRPr lang="es-ES" b="1" dirty="0">
              <a:solidFill>
                <a:schemeClr val="bg1"/>
              </a:solidFill>
              <a:latin typeface="Glacial Indifference Bold"/>
            </a:endParaRPr>
          </a:p>
        </p:txBody>
      </p:sp>
      <p:grpSp>
        <p:nvGrpSpPr>
          <p:cNvPr id="3" name="Group 2">
            <a:extLst>
              <a:ext uri="{FF2B5EF4-FFF2-40B4-BE49-F238E27FC236}">
                <a16:creationId xmlns="" xmlns:a16="http://schemas.microsoft.com/office/drawing/2014/main" id="{20EF5F55-7663-2B2C-6257-62D46CB6F9B6}"/>
              </a:ext>
            </a:extLst>
          </p:cNvPr>
          <p:cNvGrpSpPr/>
          <p:nvPr/>
        </p:nvGrpSpPr>
        <p:grpSpPr>
          <a:xfrm>
            <a:off x="0" y="6533287"/>
            <a:ext cx="12192000" cy="324713"/>
            <a:chOff x="0" y="0"/>
            <a:chExt cx="24681432" cy="1655769"/>
          </a:xfrm>
        </p:grpSpPr>
        <p:grpSp>
          <p:nvGrpSpPr>
            <p:cNvPr id="6" name="Group 3">
              <a:extLst>
                <a:ext uri="{FF2B5EF4-FFF2-40B4-BE49-F238E27FC236}">
                  <a16:creationId xmlns="" xmlns:a16="http://schemas.microsoft.com/office/drawing/2014/main" id="{99D03301-C3C5-B1C2-85B3-51D53340FD22}"/>
                </a:ext>
              </a:extLst>
            </p:cNvPr>
            <p:cNvGrpSpPr/>
            <p:nvPr/>
          </p:nvGrpSpPr>
          <p:grpSpPr>
            <a:xfrm>
              <a:off x="0" y="0"/>
              <a:ext cx="6170358" cy="1655769"/>
              <a:chOff x="0" y="0"/>
              <a:chExt cx="556087" cy="149222"/>
            </a:xfrm>
          </p:grpSpPr>
          <p:sp>
            <p:nvSpPr>
              <p:cNvPr id="34" name="Freeform 4">
                <a:extLst>
                  <a:ext uri="{FF2B5EF4-FFF2-40B4-BE49-F238E27FC236}">
                    <a16:creationId xmlns="" xmlns:a16="http://schemas.microsoft.com/office/drawing/2014/main" id="{E1ABF729-E7FE-68E9-3AA7-FCD742E14C29}"/>
                  </a:ext>
                </a:extLst>
              </p:cNvPr>
              <p:cNvSpPr/>
              <p:nvPr/>
            </p:nvSpPr>
            <p:spPr>
              <a:xfrm>
                <a:off x="0" y="0"/>
                <a:ext cx="556087" cy="149222"/>
              </a:xfrm>
              <a:custGeom>
                <a:avLst/>
                <a:gdLst/>
                <a:ahLst/>
                <a:cxnLst/>
                <a:rect l="l" t="t" r="r" b="b"/>
                <a:pathLst>
                  <a:path w="556087" h="149222">
                    <a:moveTo>
                      <a:pt x="0" y="0"/>
                    </a:moveTo>
                    <a:lnTo>
                      <a:pt x="556087" y="0"/>
                    </a:lnTo>
                    <a:lnTo>
                      <a:pt x="556087" y="149222"/>
                    </a:lnTo>
                    <a:lnTo>
                      <a:pt x="0" y="149222"/>
                    </a:lnTo>
                    <a:close/>
                  </a:path>
                </a:pathLst>
              </a:custGeom>
              <a:solidFill>
                <a:srgbClr val="7C9CCD"/>
              </a:solidFill>
            </p:spPr>
            <p:txBody>
              <a:bodyPr/>
              <a:lstStyle/>
              <a:p>
                <a:endParaRPr lang="es-ES" sz="1200"/>
              </a:p>
            </p:txBody>
          </p:sp>
          <p:sp>
            <p:nvSpPr>
              <p:cNvPr id="35" name="TextBox 5">
                <a:extLst>
                  <a:ext uri="{FF2B5EF4-FFF2-40B4-BE49-F238E27FC236}">
                    <a16:creationId xmlns="" xmlns:a16="http://schemas.microsoft.com/office/drawing/2014/main" id="{82AAF04B-4CCF-3B26-3128-D0A386C2766F}"/>
                  </a:ext>
                </a:extLst>
              </p:cNvPr>
              <p:cNvSpPr txBox="1"/>
              <p:nvPr/>
            </p:nvSpPr>
            <p:spPr>
              <a:xfrm>
                <a:off x="0" y="-38100"/>
                <a:ext cx="812800" cy="850900"/>
              </a:xfrm>
              <a:prstGeom prst="rect">
                <a:avLst/>
              </a:prstGeom>
            </p:spPr>
            <p:txBody>
              <a:bodyPr lIns="56212" tIns="56212" rIns="56212" bIns="56212" rtlCol="0" anchor="ctr"/>
              <a:lstStyle/>
              <a:p>
                <a:pPr algn="ctr">
                  <a:lnSpc>
                    <a:spcPts val="1269"/>
                  </a:lnSpc>
                  <a:spcBef>
                    <a:spcPct val="0"/>
                  </a:spcBef>
                </a:pPr>
                <a:endParaRPr sz="1200"/>
              </a:p>
            </p:txBody>
          </p:sp>
        </p:grpSp>
        <p:grpSp>
          <p:nvGrpSpPr>
            <p:cNvPr id="9" name="Group 6">
              <a:extLst>
                <a:ext uri="{FF2B5EF4-FFF2-40B4-BE49-F238E27FC236}">
                  <a16:creationId xmlns="" xmlns:a16="http://schemas.microsoft.com/office/drawing/2014/main" id="{F131FD2E-7AB1-4893-2C8B-A08132A8AB88}"/>
                </a:ext>
              </a:extLst>
            </p:cNvPr>
            <p:cNvGrpSpPr/>
            <p:nvPr/>
          </p:nvGrpSpPr>
          <p:grpSpPr>
            <a:xfrm>
              <a:off x="6170358" y="0"/>
              <a:ext cx="6170358" cy="1655769"/>
              <a:chOff x="0" y="0"/>
              <a:chExt cx="556087" cy="149222"/>
            </a:xfrm>
          </p:grpSpPr>
          <p:sp>
            <p:nvSpPr>
              <p:cNvPr id="32" name="Freeform 7">
                <a:extLst>
                  <a:ext uri="{FF2B5EF4-FFF2-40B4-BE49-F238E27FC236}">
                    <a16:creationId xmlns="" xmlns:a16="http://schemas.microsoft.com/office/drawing/2014/main" id="{4FA521A8-F48F-492C-D8FA-42180867BBBC}"/>
                  </a:ext>
                </a:extLst>
              </p:cNvPr>
              <p:cNvSpPr/>
              <p:nvPr/>
            </p:nvSpPr>
            <p:spPr>
              <a:xfrm>
                <a:off x="0" y="0"/>
                <a:ext cx="556087" cy="149222"/>
              </a:xfrm>
              <a:custGeom>
                <a:avLst/>
                <a:gdLst/>
                <a:ahLst/>
                <a:cxnLst/>
                <a:rect l="l" t="t" r="r" b="b"/>
                <a:pathLst>
                  <a:path w="556087" h="149222">
                    <a:moveTo>
                      <a:pt x="0" y="0"/>
                    </a:moveTo>
                    <a:lnTo>
                      <a:pt x="556087" y="0"/>
                    </a:lnTo>
                    <a:lnTo>
                      <a:pt x="556087" y="149222"/>
                    </a:lnTo>
                    <a:lnTo>
                      <a:pt x="0" y="149222"/>
                    </a:lnTo>
                    <a:close/>
                  </a:path>
                </a:pathLst>
              </a:custGeom>
              <a:solidFill>
                <a:srgbClr val="89BCA1"/>
              </a:solidFill>
            </p:spPr>
            <p:txBody>
              <a:bodyPr/>
              <a:lstStyle/>
              <a:p>
                <a:endParaRPr lang="es-ES" sz="1200"/>
              </a:p>
            </p:txBody>
          </p:sp>
          <p:sp>
            <p:nvSpPr>
              <p:cNvPr id="33" name="TextBox 8">
                <a:extLst>
                  <a:ext uri="{FF2B5EF4-FFF2-40B4-BE49-F238E27FC236}">
                    <a16:creationId xmlns="" xmlns:a16="http://schemas.microsoft.com/office/drawing/2014/main" id="{B5F831F8-0001-05B2-FAFA-68A1B0D77289}"/>
                  </a:ext>
                </a:extLst>
              </p:cNvPr>
              <p:cNvSpPr txBox="1"/>
              <p:nvPr/>
            </p:nvSpPr>
            <p:spPr>
              <a:xfrm>
                <a:off x="0" y="-38100"/>
                <a:ext cx="812800" cy="850900"/>
              </a:xfrm>
              <a:prstGeom prst="rect">
                <a:avLst/>
              </a:prstGeom>
            </p:spPr>
            <p:txBody>
              <a:bodyPr lIns="56212" tIns="56212" rIns="56212" bIns="56212" rtlCol="0" anchor="ctr"/>
              <a:lstStyle/>
              <a:p>
                <a:pPr algn="ctr">
                  <a:lnSpc>
                    <a:spcPts val="1269"/>
                  </a:lnSpc>
                  <a:spcBef>
                    <a:spcPct val="0"/>
                  </a:spcBef>
                </a:pPr>
                <a:endParaRPr sz="1200"/>
              </a:p>
            </p:txBody>
          </p:sp>
        </p:grpSp>
        <p:grpSp>
          <p:nvGrpSpPr>
            <p:cNvPr id="12" name="Group 9">
              <a:extLst>
                <a:ext uri="{FF2B5EF4-FFF2-40B4-BE49-F238E27FC236}">
                  <a16:creationId xmlns="" xmlns:a16="http://schemas.microsoft.com/office/drawing/2014/main" id="{B5F8F900-8DC7-D061-354E-3CE9D1600CB3}"/>
                </a:ext>
              </a:extLst>
            </p:cNvPr>
            <p:cNvGrpSpPr/>
            <p:nvPr/>
          </p:nvGrpSpPr>
          <p:grpSpPr>
            <a:xfrm>
              <a:off x="18511074" y="0"/>
              <a:ext cx="6170358" cy="1655769"/>
              <a:chOff x="0" y="0"/>
              <a:chExt cx="556087" cy="149222"/>
            </a:xfrm>
          </p:grpSpPr>
          <p:sp>
            <p:nvSpPr>
              <p:cNvPr id="30" name="Freeform 10">
                <a:extLst>
                  <a:ext uri="{FF2B5EF4-FFF2-40B4-BE49-F238E27FC236}">
                    <a16:creationId xmlns="" xmlns:a16="http://schemas.microsoft.com/office/drawing/2014/main" id="{1F938438-B9BF-0089-99AD-8FBD6EBFE4CB}"/>
                  </a:ext>
                </a:extLst>
              </p:cNvPr>
              <p:cNvSpPr/>
              <p:nvPr/>
            </p:nvSpPr>
            <p:spPr>
              <a:xfrm>
                <a:off x="0" y="0"/>
                <a:ext cx="556087" cy="149222"/>
              </a:xfrm>
              <a:custGeom>
                <a:avLst/>
                <a:gdLst/>
                <a:ahLst/>
                <a:cxnLst/>
                <a:rect l="l" t="t" r="r" b="b"/>
                <a:pathLst>
                  <a:path w="556087" h="149222">
                    <a:moveTo>
                      <a:pt x="0" y="0"/>
                    </a:moveTo>
                    <a:lnTo>
                      <a:pt x="556087" y="0"/>
                    </a:lnTo>
                    <a:lnTo>
                      <a:pt x="556087" y="149222"/>
                    </a:lnTo>
                    <a:lnTo>
                      <a:pt x="0" y="149222"/>
                    </a:lnTo>
                    <a:close/>
                  </a:path>
                </a:pathLst>
              </a:custGeom>
              <a:solidFill>
                <a:srgbClr val="EDB059"/>
              </a:solidFill>
            </p:spPr>
            <p:txBody>
              <a:bodyPr/>
              <a:lstStyle/>
              <a:p>
                <a:endParaRPr lang="es-ES" sz="1200"/>
              </a:p>
            </p:txBody>
          </p:sp>
          <p:sp>
            <p:nvSpPr>
              <p:cNvPr id="31" name="TextBox 11">
                <a:extLst>
                  <a:ext uri="{FF2B5EF4-FFF2-40B4-BE49-F238E27FC236}">
                    <a16:creationId xmlns="" xmlns:a16="http://schemas.microsoft.com/office/drawing/2014/main" id="{C0309C41-923E-A0E8-5BED-2E19FDAEF258}"/>
                  </a:ext>
                </a:extLst>
              </p:cNvPr>
              <p:cNvSpPr txBox="1"/>
              <p:nvPr/>
            </p:nvSpPr>
            <p:spPr>
              <a:xfrm>
                <a:off x="0" y="-38100"/>
                <a:ext cx="812800" cy="850900"/>
              </a:xfrm>
              <a:prstGeom prst="rect">
                <a:avLst/>
              </a:prstGeom>
            </p:spPr>
            <p:txBody>
              <a:bodyPr lIns="56212" tIns="56212" rIns="56212" bIns="56212" rtlCol="0" anchor="ctr"/>
              <a:lstStyle/>
              <a:p>
                <a:pPr algn="ctr">
                  <a:lnSpc>
                    <a:spcPts val="1269"/>
                  </a:lnSpc>
                  <a:spcBef>
                    <a:spcPct val="0"/>
                  </a:spcBef>
                </a:pPr>
                <a:endParaRPr sz="1200"/>
              </a:p>
            </p:txBody>
          </p:sp>
        </p:grpSp>
        <p:grpSp>
          <p:nvGrpSpPr>
            <p:cNvPr id="13" name="Group 12">
              <a:extLst>
                <a:ext uri="{FF2B5EF4-FFF2-40B4-BE49-F238E27FC236}">
                  <a16:creationId xmlns="" xmlns:a16="http://schemas.microsoft.com/office/drawing/2014/main" id="{D5990C6C-1050-09B4-B321-78E666E6CD3A}"/>
                </a:ext>
              </a:extLst>
            </p:cNvPr>
            <p:cNvGrpSpPr/>
            <p:nvPr/>
          </p:nvGrpSpPr>
          <p:grpSpPr>
            <a:xfrm>
              <a:off x="12340716" y="0"/>
              <a:ext cx="6170358" cy="1655769"/>
              <a:chOff x="0" y="0"/>
              <a:chExt cx="556087" cy="149222"/>
            </a:xfrm>
          </p:grpSpPr>
          <p:sp>
            <p:nvSpPr>
              <p:cNvPr id="27" name="Freeform 13">
                <a:extLst>
                  <a:ext uri="{FF2B5EF4-FFF2-40B4-BE49-F238E27FC236}">
                    <a16:creationId xmlns="" xmlns:a16="http://schemas.microsoft.com/office/drawing/2014/main" id="{4F3DDEE6-DB19-8444-8F42-DA7F39E3CA06}"/>
                  </a:ext>
                </a:extLst>
              </p:cNvPr>
              <p:cNvSpPr/>
              <p:nvPr/>
            </p:nvSpPr>
            <p:spPr>
              <a:xfrm>
                <a:off x="0" y="0"/>
                <a:ext cx="556087" cy="149222"/>
              </a:xfrm>
              <a:custGeom>
                <a:avLst/>
                <a:gdLst/>
                <a:ahLst/>
                <a:cxnLst/>
                <a:rect l="l" t="t" r="r" b="b"/>
                <a:pathLst>
                  <a:path w="556087" h="149222">
                    <a:moveTo>
                      <a:pt x="0" y="0"/>
                    </a:moveTo>
                    <a:lnTo>
                      <a:pt x="556087" y="0"/>
                    </a:lnTo>
                    <a:lnTo>
                      <a:pt x="556087" y="149222"/>
                    </a:lnTo>
                    <a:lnTo>
                      <a:pt x="0" y="149222"/>
                    </a:lnTo>
                    <a:close/>
                  </a:path>
                </a:pathLst>
              </a:custGeom>
              <a:solidFill>
                <a:srgbClr val="E49388"/>
              </a:solidFill>
            </p:spPr>
            <p:txBody>
              <a:bodyPr/>
              <a:lstStyle/>
              <a:p>
                <a:endParaRPr lang="es-ES" sz="1200"/>
              </a:p>
            </p:txBody>
          </p:sp>
          <p:sp>
            <p:nvSpPr>
              <p:cNvPr id="29" name="TextBox 14">
                <a:extLst>
                  <a:ext uri="{FF2B5EF4-FFF2-40B4-BE49-F238E27FC236}">
                    <a16:creationId xmlns="" xmlns:a16="http://schemas.microsoft.com/office/drawing/2014/main" id="{697E351B-53FF-C5F4-1E70-8F3CA13054E7}"/>
                  </a:ext>
                </a:extLst>
              </p:cNvPr>
              <p:cNvSpPr txBox="1"/>
              <p:nvPr/>
            </p:nvSpPr>
            <p:spPr>
              <a:xfrm>
                <a:off x="0" y="-38100"/>
                <a:ext cx="812800" cy="850900"/>
              </a:xfrm>
              <a:prstGeom prst="rect">
                <a:avLst/>
              </a:prstGeom>
            </p:spPr>
            <p:txBody>
              <a:bodyPr lIns="56212" tIns="56212" rIns="56212" bIns="56212" rtlCol="0" anchor="ctr"/>
              <a:lstStyle/>
              <a:p>
                <a:pPr algn="ctr">
                  <a:lnSpc>
                    <a:spcPts val="1269"/>
                  </a:lnSpc>
                  <a:spcBef>
                    <a:spcPct val="0"/>
                  </a:spcBef>
                </a:pPr>
                <a:endParaRPr sz="1200"/>
              </a:p>
            </p:txBody>
          </p:sp>
        </p:grpSp>
      </p:grpSp>
      <p:sp>
        <p:nvSpPr>
          <p:cNvPr id="40" name="CuadroTexto 10">
            <a:extLst>
              <a:ext uri="{FF2B5EF4-FFF2-40B4-BE49-F238E27FC236}">
                <a16:creationId xmlns="" xmlns:a16="http://schemas.microsoft.com/office/drawing/2014/main" id="{6971336E-1DAA-0504-D62B-DE568798FA9A}"/>
              </a:ext>
            </a:extLst>
          </p:cNvPr>
          <p:cNvSpPr txBox="1"/>
          <p:nvPr/>
        </p:nvSpPr>
        <p:spPr>
          <a:xfrm>
            <a:off x="2806700" y="1816100"/>
            <a:ext cx="6235700" cy="2369880"/>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algn="ctr"/>
            <a:r>
              <a:rPr lang="es-ES" sz="6600" b="1" dirty="0" smtClean="0">
                <a:solidFill>
                  <a:srgbClr val="003399"/>
                </a:solidFill>
                <a:latin typeface="Glacial Indifference Bold"/>
                <a:cs typeface="Calibri"/>
              </a:rPr>
              <a:t>Agradecemos su atención</a:t>
            </a:r>
          </a:p>
          <a:p>
            <a:pPr algn="ctr"/>
            <a:endParaRPr lang="es-ES" b="1" dirty="0">
              <a:solidFill>
                <a:srgbClr val="003399"/>
              </a:solidFill>
              <a:latin typeface="Glacial Indifference Bold"/>
            </a:endParaRPr>
          </a:p>
        </p:txBody>
      </p:sp>
      <p:sp>
        <p:nvSpPr>
          <p:cNvPr id="44" name="43 CuadroTexto"/>
          <p:cNvSpPr txBox="1"/>
          <p:nvPr/>
        </p:nvSpPr>
        <p:spPr>
          <a:xfrm>
            <a:off x="355600" y="5283201"/>
            <a:ext cx="2641600" cy="1400383"/>
          </a:xfrm>
          <a:prstGeom prst="rect">
            <a:avLst/>
          </a:prstGeom>
          <a:noFill/>
        </p:spPr>
        <p:txBody>
          <a:bodyPr wrap="square" rtlCol="0">
            <a:spAutoFit/>
          </a:bodyPr>
          <a:lstStyle/>
          <a:p>
            <a:pPr algn="ctr"/>
            <a:r>
              <a:rPr lang="es-ES" b="1" dirty="0" smtClean="0">
                <a:solidFill>
                  <a:srgbClr val="003399"/>
                </a:solidFill>
              </a:rPr>
              <a:t>Xabier Ayerra </a:t>
            </a:r>
          </a:p>
          <a:p>
            <a:pPr algn="ctr"/>
            <a:endParaRPr lang="es-ES" sz="500" dirty="0" smtClean="0"/>
          </a:p>
          <a:p>
            <a:pPr algn="ctr"/>
            <a:r>
              <a:rPr lang="es-ES" sz="1600" dirty="0" smtClean="0">
                <a:solidFill>
                  <a:srgbClr val="003399"/>
                </a:solidFill>
              </a:rPr>
              <a:t>Adjunto a dirección</a:t>
            </a:r>
          </a:p>
          <a:p>
            <a:pPr algn="ctr"/>
            <a:r>
              <a:rPr lang="es-ES" sz="1600" dirty="0" smtClean="0">
                <a:solidFill>
                  <a:srgbClr val="003399"/>
                </a:solidFill>
              </a:rPr>
              <a:t>Telf.: 662 925 248</a:t>
            </a:r>
          </a:p>
          <a:p>
            <a:pPr algn="ctr"/>
            <a:r>
              <a:rPr lang="es-ES" sz="1600" dirty="0" smtClean="0">
                <a:solidFill>
                  <a:srgbClr val="003399"/>
                </a:solidFill>
              </a:rPr>
              <a:t>xayerra@electrolumen.es</a:t>
            </a:r>
          </a:p>
          <a:p>
            <a:endParaRPr lang="es-ES" sz="1400" dirty="0" smtClean="0"/>
          </a:p>
        </p:txBody>
      </p:sp>
      <p:sp>
        <p:nvSpPr>
          <p:cNvPr id="36" name="CuadroTexto 10">
            <a:extLst>
              <a:ext uri="{FF2B5EF4-FFF2-40B4-BE49-F238E27FC236}">
                <a16:creationId xmlns="" xmlns:a16="http://schemas.microsoft.com/office/drawing/2014/main" id="{6971336E-1DAA-0504-D62B-DE568798FA9A}"/>
              </a:ext>
            </a:extLst>
          </p:cNvPr>
          <p:cNvSpPr txBox="1"/>
          <p:nvPr/>
        </p:nvSpPr>
        <p:spPr>
          <a:xfrm>
            <a:off x="431800" y="4944533"/>
            <a:ext cx="3225800" cy="338554"/>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algn="l"/>
            <a:r>
              <a:rPr lang="es-ES" b="1" dirty="0" smtClean="0">
                <a:solidFill>
                  <a:srgbClr val="003399"/>
                </a:solidFill>
                <a:latin typeface="Glacial Indifference Bold"/>
                <a:cs typeface="Calibri"/>
              </a:rPr>
              <a:t>Ponentes</a:t>
            </a:r>
            <a:endParaRPr lang="es-ES" b="1" dirty="0">
              <a:solidFill>
                <a:srgbClr val="003399"/>
              </a:solidFill>
              <a:latin typeface="Glacial Indifference Bold"/>
            </a:endParaRPr>
          </a:p>
        </p:txBody>
      </p:sp>
      <p:pic>
        <p:nvPicPr>
          <p:cNvPr id="45" name="44 Imagen" descr="_ultima claim.png"/>
          <p:cNvPicPr>
            <a:picLocks noChangeAspect="1"/>
          </p:cNvPicPr>
          <p:nvPr/>
        </p:nvPicPr>
        <p:blipFill>
          <a:blip r:embed="rId6" cstate="print"/>
          <a:srcRect b="34711"/>
          <a:stretch>
            <a:fillRect/>
          </a:stretch>
        </p:blipFill>
        <p:spPr>
          <a:xfrm>
            <a:off x="8642979" y="3886200"/>
            <a:ext cx="3269621" cy="1892300"/>
          </a:xfrm>
          <a:prstGeom prst="rect">
            <a:avLst/>
          </a:prstGeom>
        </p:spPr>
      </p:pic>
      <p:sp>
        <p:nvSpPr>
          <p:cNvPr id="48" name="47 CuadroTexto"/>
          <p:cNvSpPr txBox="1"/>
          <p:nvPr/>
        </p:nvSpPr>
        <p:spPr>
          <a:xfrm>
            <a:off x="3596728" y="5283201"/>
            <a:ext cx="3347544" cy="1492716"/>
          </a:xfrm>
          <a:prstGeom prst="rect">
            <a:avLst/>
          </a:prstGeom>
          <a:noFill/>
        </p:spPr>
        <p:txBody>
          <a:bodyPr wrap="square" rtlCol="0">
            <a:spAutoFit/>
          </a:bodyPr>
          <a:lstStyle/>
          <a:p>
            <a:pPr algn="ctr"/>
            <a:r>
              <a:rPr lang="es-ES" b="1" dirty="0" smtClean="0">
                <a:solidFill>
                  <a:srgbClr val="003399"/>
                </a:solidFill>
              </a:rPr>
              <a:t>Jose Luis Izquierdo</a:t>
            </a:r>
          </a:p>
          <a:p>
            <a:pPr algn="ctr"/>
            <a:endParaRPr lang="es-ES" sz="500" dirty="0" smtClean="0">
              <a:solidFill>
                <a:srgbClr val="003399"/>
              </a:solidFill>
            </a:endParaRPr>
          </a:p>
          <a:p>
            <a:pPr algn="ctr"/>
            <a:r>
              <a:rPr lang="es-ES" sz="1600" dirty="0" smtClean="0">
                <a:solidFill>
                  <a:srgbClr val="003399"/>
                </a:solidFill>
              </a:rPr>
              <a:t>Jefe de automatización y robótica</a:t>
            </a:r>
          </a:p>
          <a:p>
            <a:pPr algn="ctr"/>
            <a:r>
              <a:rPr lang="es-ES" sz="1600" dirty="0" smtClean="0">
                <a:solidFill>
                  <a:srgbClr val="003399"/>
                </a:solidFill>
              </a:rPr>
              <a:t>  Telf.: 699 873 385</a:t>
            </a:r>
          </a:p>
          <a:p>
            <a:pPr algn="ctr"/>
            <a:r>
              <a:rPr lang="es-ES" sz="1600" dirty="0" smtClean="0">
                <a:solidFill>
                  <a:srgbClr val="003399"/>
                </a:solidFill>
              </a:rPr>
              <a:t>jizquierdo@electrolumen.es</a:t>
            </a:r>
          </a:p>
          <a:p>
            <a:endParaRPr lang="es-ES" sz="2000" dirty="0" smtClean="0"/>
          </a:p>
        </p:txBody>
      </p:sp>
    </p:spTree>
    <p:extLst>
      <p:ext uri="{BB962C8B-B14F-4D97-AF65-F5344CB8AC3E}">
        <p14:creationId xmlns="" xmlns:p14="http://schemas.microsoft.com/office/powerpoint/2010/main" val="246115492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596</TotalTime>
  <Words>910</Words>
  <Application>Microsoft Office PowerPoint</Application>
  <PresentationFormat>Personalizado</PresentationFormat>
  <Paragraphs>100</Paragraphs>
  <Slides>5</Slides>
  <Notes>5</Notes>
  <HiddenSlides>0</HiddenSlides>
  <MMClips>0</MMClips>
  <ScaleCrop>false</ScaleCrop>
  <HeadingPairs>
    <vt:vector size="4" baseType="variant">
      <vt:variant>
        <vt:lpstr>Tema</vt:lpstr>
      </vt:variant>
      <vt:variant>
        <vt:i4>1</vt:i4>
      </vt:variant>
      <vt:variant>
        <vt:lpstr>Títulos de diapositiva</vt:lpstr>
      </vt:variant>
      <vt:variant>
        <vt:i4>5</vt:i4>
      </vt:variant>
    </vt:vector>
  </HeadingPairs>
  <TitlesOfParts>
    <vt:vector size="6" baseType="lpstr">
      <vt:lpstr>Tema de Office</vt:lpstr>
      <vt:lpstr>Diapositiva 1</vt:lpstr>
      <vt:lpstr>Diapositiva 2</vt:lpstr>
      <vt:lpstr>Diapositiva 3</vt:lpstr>
      <vt:lpstr>Diapositiva 4</vt:lpstr>
      <vt:lpstr>Diapositiva 5</vt:lpstr>
    </vt:vector>
  </TitlesOfParts>
  <Company>Gobierno de Navarra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D427034</dc:creator>
  <cp:lastModifiedBy>Paula Ayerra</cp:lastModifiedBy>
  <cp:revision>50</cp:revision>
  <dcterms:created xsi:type="dcterms:W3CDTF">2023-11-24T11:56:05Z</dcterms:created>
  <dcterms:modified xsi:type="dcterms:W3CDTF">2024-02-20T14:32:59Z</dcterms:modified>
</cp:coreProperties>
</file>